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2" r:id="rId6"/>
    <p:sldId id="269" r:id="rId7"/>
    <p:sldId id="293" r:id="rId8"/>
    <p:sldId id="286" r:id="rId9"/>
    <p:sldId id="297" r:id="rId10"/>
    <p:sldId id="298" r:id="rId11"/>
    <p:sldId id="299" r:id="rId12"/>
    <p:sldId id="278" r:id="rId13"/>
    <p:sldId id="279" r:id="rId14"/>
    <p:sldId id="280" r:id="rId15"/>
    <p:sldId id="292" r:id="rId16"/>
    <p:sldId id="288" r:id="rId17"/>
    <p:sldId id="290" r:id="rId18"/>
    <p:sldId id="273" r:id="rId19"/>
    <p:sldId id="259" r:id="rId20"/>
    <p:sldId id="300" r:id="rId21"/>
    <p:sldId id="270" r:id="rId22"/>
    <p:sldId id="272" r:id="rId23"/>
    <p:sldId id="271" r:id="rId24"/>
    <p:sldId id="303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0"/>
    <a:srgbClr val="42B129"/>
    <a:srgbClr val="E37D10"/>
    <a:srgbClr val="03941E"/>
    <a:srgbClr val="DE7300"/>
    <a:srgbClr val="C26400"/>
    <a:srgbClr val="FCB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6A403-7B52-4220-828A-F268530E55A3}" v="1" dt="2021-09-24T21:09:25.244"/>
    <p1510:client id="{05351D65-CE06-48EA-90FC-A3CA2BE7CE26}" v="25" dt="2021-09-24T00:37:03.396"/>
    <p1510:client id="{097F107A-EBA8-4264-933D-0F09E4628DC1}" v="41" dt="2021-09-25T19:07:57.274"/>
    <p1510:client id="{4C1C29F9-9B15-438E-8F94-01979704BFD4}" v="68" dt="2021-09-23T23:55:50.250"/>
    <p1510:client id="{54F0CB5F-90ED-4D74-8773-A6D8E0746489}" v="3" dt="2021-09-27T23:08:30.892"/>
    <p1510:client id="{6DDBAC7F-C6B0-42AE-B976-486E4ACDB4B7}" v="74" dt="2021-09-23T23:49:18.749"/>
    <p1510:client id="{8060BF52-560C-4A94-9590-9053EB1973F3}" v="1" dt="2021-09-23T22:39:03.628"/>
    <p1510:client id="{81432EBE-D927-4434-8F65-55FA38EA6B5E}" v="277" dt="2021-09-25T05:45:10.953"/>
    <p1510:client id="{A4120C04-B9FD-4739-AC3D-165CEEEC8C0E}" v="22" dt="2021-09-25T14:35:15.193"/>
    <p1510:client id="{BB40DEC4-E13F-40FA-81CC-40D2DFB892AE}" v="1262" dt="2021-09-24T00:34:35.523"/>
    <p1510:client id="{BD2AF62C-2507-4FCE-B2EE-BC1F56A83D4B}" v="77" dt="2021-09-25T05:21:15.041"/>
    <p1510:client id="{C63F6BA4-7716-4DC2-9A35-4812170E6542}" v="14" dt="2021-09-24T00:51:38.481"/>
    <p1510:client id="{D61AB99B-21AC-4124-9484-4B2A39BAA126}" v="643" dt="2021-09-23T23:13:46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8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3A83C-A632-FB44-8C01-D57ADBC3BAA3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D210F9-183A-D84D-B71E-9AABCD6A5ED4}">
      <dgm:prSet phldrT="[Text]"/>
      <dgm:spPr>
        <a:solidFill>
          <a:srgbClr val="42B129"/>
        </a:solidFill>
      </dgm:spPr>
      <dgm:t>
        <a:bodyPr/>
        <a:lstStyle/>
        <a:p>
          <a:r>
            <a:rPr lang="en-US" altLang="zh-CN"/>
            <a:t>Instacart</a:t>
          </a:r>
          <a:r>
            <a:rPr lang="zh-CN" altLang="en-US"/>
            <a:t> </a:t>
          </a:r>
          <a:r>
            <a:rPr lang="en-US" altLang="zh-CN"/>
            <a:t>Overview</a:t>
          </a:r>
          <a:endParaRPr lang="en-US"/>
        </a:p>
      </dgm:t>
    </dgm:pt>
    <dgm:pt modelId="{C6354FEA-D948-024C-9458-D11DDAE66806}" type="parTrans" cxnId="{47CE17B6-0B52-AE43-B7DC-64E758C455A1}">
      <dgm:prSet/>
      <dgm:spPr/>
      <dgm:t>
        <a:bodyPr/>
        <a:lstStyle/>
        <a:p>
          <a:endParaRPr lang="en-US"/>
        </a:p>
      </dgm:t>
    </dgm:pt>
    <dgm:pt modelId="{7E59E39D-8A56-9946-AF99-59F68AAF8B68}" type="sibTrans" cxnId="{47CE17B6-0B52-AE43-B7DC-64E758C455A1}">
      <dgm:prSet/>
      <dgm:spPr/>
      <dgm:t>
        <a:bodyPr/>
        <a:lstStyle/>
        <a:p>
          <a:endParaRPr lang="en-US"/>
        </a:p>
      </dgm:t>
    </dgm:pt>
    <dgm:pt modelId="{A0C17E94-D60D-FA42-B8BB-238B088EB430}">
      <dgm:prSet phldrT="[Text]"/>
      <dgm:spPr>
        <a:solidFill>
          <a:srgbClr val="42B129"/>
        </a:solidFill>
      </dgm:spPr>
      <dgm:t>
        <a:bodyPr/>
        <a:lstStyle/>
        <a:p>
          <a:r>
            <a:rPr lang="en-US" altLang="zh-CN"/>
            <a:t>Problem</a:t>
          </a:r>
          <a:r>
            <a:rPr lang="zh-CN" altLang="en-US"/>
            <a:t> </a:t>
          </a:r>
          <a:r>
            <a:rPr lang="en-US" altLang="zh-CN"/>
            <a:t>Statement</a:t>
          </a:r>
          <a:endParaRPr lang="en-US"/>
        </a:p>
      </dgm:t>
    </dgm:pt>
    <dgm:pt modelId="{6F124D5F-1F8B-DE42-BF94-5668B063714E}" type="parTrans" cxnId="{C7851A14-9669-6742-B3AA-80BC639EA8BE}">
      <dgm:prSet/>
      <dgm:spPr/>
      <dgm:t>
        <a:bodyPr/>
        <a:lstStyle/>
        <a:p>
          <a:endParaRPr lang="en-US"/>
        </a:p>
      </dgm:t>
    </dgm:pt>
    <dgm:pt modelId="{13F06361-D90D-B649-AB28-062B3B847199}" type="sibTrans" cxnId="{C7851A14-9669-6742-B3AA-80BC639EA8BE}">
      <dgm:prSet/>
      <dgm:spPr/>
      <dgm:t>
        <a:bodyPr/>
        <a:lstStyle/>
        <a:p>
          <a:endParaRPr lang="en-US"/>
        </a:p>
      </dgm:t>
    </dgm:pt>
    <dgm:pt modelId="{05028011-FD4C-4949-B607-0DC4210A2D35}">
      <dgm:prSet phldrT="[Text]"/>
      <dgm:spPr>
        <a:solidFill>
          <a:srgbClr val="42B129"/>
        </a:solidFill>
      </dgm:spPr>
      <dgm:t>
        <a:bodyPr/>
        <a:lstStyle/>
        <a:p>
          <a:r>
            <a:rPr lang="en-US" altLang="zh-CN"/>
            <a:t>Data</a:t>
          </a:r>
          <a:r>
            <a:rPr lang="zh-CN" altLang="en-US"/>
            <a:t> </a:t>
          </a:r>
          <a:r>
            <a:rPr lang="en-US" altLang="zh-CN"/>
            <a:t>Description</a:t>
          </a:r>
          <a:endParaRPr lang="en-US"/>
        </a:p>
      </dgm:t>
    </dgm:pt>
    <dgm:pt modelId="{EC0B355E-6D8F-CF4F-BD6B-2C15CE396119}" type="parTrans" cxnId="{1484BC1D-2D33-D74E-9E77-EB5DDD2F552A}">
      <dgm:prSet/>
      <dgm:spPr/>
      <dgm:t>
        <a:bodyPr/>
        <a:lstStyle/>
        <a:p>
          <a:endParaRPr lang="en-US"/>
        </a:p>
      </dgm:t>
    </dgm:pt>
    <dgm:pt modelId="{3AB13425-CEBE-6B44-84A0-9A6C41FC9997}" type="sibTrans" cxnId="{1484BC1D-2D33-D74E-9E77-EB5DDD2F552A}">
      <dgm:prSet/>
      <dgm:spPr/>
      <dgm:t>
        <a:bodyPr/>
        <a:lstStyle/>
        <a:p>
          <a:endParaRPr lang="en-US"/>
        </a:p>
      </dgm:t>
    </dgm:pt>
    <dgm:pt modelId="{D3D11AFB-AD29-2D47-B3EF-745FB2693A51}">
      <dgm:prSet/>
      <dgm:spPr>
        <a:solidFill>
          <a:srgbClr val="42B129"/>
        </a:solidFill>
      </dgm:spPr>
      <dgm:t>
        <a:bodyPr/>
        <a:lstStyle/>
        <a:p>
          <a:r>
            <a:rPr lang="en-US" altLang="zh-CN"/>
            <a:t>Data</a:t>
          </a:r>
          <a:r>
            <a:rPr lang="zh-CN" altLang="en-US"/>
            <a:t> </a:t>
          </a:r>
          <a:r>
            <a:rPr lang="en-US" altLang="zh-CN"/>
            <a:t>Exploration</a:t>
          </a:r>
          <a:endParaRPr lang="en-US"/>
        </a:p>
      </dgm:t>
    </dgm:pt>
    <dgm:pt modelId="{8C8A907C-442C-4A4F-AC2C-9A153E2CD079}" type="parTrans" cxnId="{9673EA1B-3493-1B42-81AE-B7A1617BB0E8}">
      <dgm:prSet/>
      <dgm:spPr/>
      <dgm:t>
        <a:bodyPr/>
        <a:lstStyle/>
        <a:p>
          <a:endParaRPr lang="en-US"/>
        </a:p>
      </dgm:t>
    </dgm:pt>
    <dgm:pt modelId="{9C865FA7-5EF6-0341-9EBE-D08268F3BCBA}" type="sibTrans" cxnId="{9673EA1B-3493-1B42-81AE-B7A1617BB0E8}">
      <dgm:prSet/>
      <dgm:spPr/>
      <dgm:t>
        <a:bodyPr/>
        <a:lstStyle/>
        <a:p>
          <a:endParaRPr lang="en-US"/>
        </a:p>
      </dgm:t>
    </dgm:pt>
    <dgm:pt modelId="{79565A03-B792-B846-B387-A276576A82BB}">
      <dgm:prSet/>
      <dgm:spPr>
        <a:solidFill>
          <a:srgbClr val="42B129"/>
        </a:solidFill>
      </dgm:spPr>
      <dgm:t>
        <a:bodyPr/>
        <a:lstStyle/>
        <a:p>
          <a:r>
            <a:rPr lang="en-US" altLang="zh-CN">
              <a:latin typeface="Constantia"/>
            </a:rPr>
            <a:t>Part A: Predictive</a:t>
          </a:r>
          <a:r>
            <a:rPr lang="zh-CN" altLang="en-US"/>
            <a:t> </a:t>
          </a:r>
          <a:r>
            <a:rPr lang="en-US" altLang="zh-CN"/>
            <a:t>Modeling</a:t>
          </a:r>
          <a:endParaRPr lang="en-US"/>
        </a:p>
      </dgm:t>
    </dgm:pt>
    <dgm:pt modelId="{9678B5DB-F3A4-794C-87A4-E14419F6C307}" type="parTrans" cxnId="{47994DCC-482A-E34E-AA38-450F40EB80C7}">
      <dgm:prSet/>
      <dgm:spPr/>
      <dgm:t>
        <a:bodyPr/>
        <a:lstStyle/>
        <a:p>
          <a:endParaRPr lang="en-US"/>
        </a:p>
      </dgm:t>
    </dgm:pt>
    <dgm:pt modelId="{64B028C9-7BAE-2948-8B24-9A90D49A65C5}" type="sibTrans" cxnId="{47994DCC-482A-E34E-AA38-450F40EB80C7}">
      <dgm:prSet/>
      <dgm:spPr/>
      <dgm:t>
        <a:bodyPr/>
        <a:lstStyle/>
        <a:p>
          <a:endParaRPr lang="en-US"/>
        </a:p>
      </dgm:t>
    </dgm:pt>
    <dgm:pt modelId="{717511A8-3B9F-594E-BCEB-654FC037F510}">
      <dgm:prSet/>
      <dgm:spPr>
        <a:solidFill>
          <a:srgbClr val="42B129"/>
        </a:solidFill>
      </dgm:spPr>
      <dgm:t>
        <a:bodyPr/>
        <a:lstStyle/>
        <a:p>
          <a:pPr rtl="0"/>
          <a:r>
            <a:rPr lang="en-CA">
              <a:latin typeface="Constantia"/>
            </a:rPr>
            <a:t>Part B: Recommendation</a:t>
          </a:r>
          <a:r>
            <a:rPr lang="en-CA"/>
            <a:t> Algorithm</a:t>
          </a:r>
          <a:endParaRPr lang="en-US"/>
        </a:p>
      </dgm:t>
    </dgm:pt>
    <dgm:pt modelId="{96F0CE51-2280-054D-B6BD-31FD29207AD2}" type="parTrans" cxnId="{725510F3-36A8-394A-BE33-0A49F5B6C9CC}">
      <dgm:prSet/>
      <dgm:spPr/>
      <dgm:t>
        <a:bodyPr/>
        <a:lstStyle/>
        <a:p>
          <a:endParaRPr lang="en-US"/>
        </a:p>
      </dgm:t>
    </dgm:pt>
    <dgm:pt modelId="{C44BD8EF-35F5-7A48-8781-632F7BE8D909}" type="sibTrans" cxnId="{725510F3-36A8-394A-BE33-0A49F5B6C9CC}">
      <dgm:prSet/>
      <dgm:spPr/>
      <dgm:t>
        <a:bodyPr/>
        <a:lstStyle/>
        <a:p>
          <a:endParaRPr lang="en-US"/>
        </a:p>
      </dgm:t>
    </dgm:pt>
    <dgm:pt modelId="{C24E1284-C72F-0442-9C22-3793231DA06B}">
      <dgm:prSet/>
      <dgm:spPr>
        <a:solidFill>
          <a:srgbClr val="42B129"/>
        </a:solidFill>
      </dgm:spPr>
      <dgm:t>
        <a:bodyPr/>
        <a:lstStyle/>
        <a:p>
          <a:r>
            <a:rPr lang="en-US" altLang="zh-CN"/>
            <a:t>Recommendations</a:t>
          </a:r>
          <a:endParaRPr lang="en-US"/>
        </a:p>
      </dgm:t>
    </dgm:pt>
    <dgm:pt modelId="{742E14E2-60AC-6E4D-9CD8-0CF78791641F}" type="parTrans" cxnId="{34F7B9F9-D7C3-8942-9641-B02054DE1147}">
      <dgm:prSet/>
      <dgm:spPr/>
      <dgm:t>
        <a:bodyPr/>
        <a:lstStyle/>
        <a:p>
          <a:endParaRPr lang="en-US"/>
        </a:p>
      </dgm:t>
    </dgm:pt>
    <dgm:pt modelId="{D42BC1AD-1733-9744-AE31-A4DB84257516}" type="sibTrans" cxnId="{34F7B9F9-D7C3-8942-9641-B02054DE1147}">
      <dgm:prSet/>
      <dgm:spPr/>
      <dgm:t>
        <a:bodyPr/>
        <a:lstStyle/>
        <a:p>
          <a:endParaRPr lang="en-US"/>
        </a:p>
      </dgm:t>
    </dgm:pt>
    <dgm:pt modelId="{2F4B91D3-BED7-B245-B119-467712E25BFE}" type="pres">
      <dgm:prSet presAssocID="{8E63A83C-A632-FB44-8C01-D57ADBC3BAA3}" presName="Name0" presStyleCnt="0">
        <dgm:presLayoutVars>
          <dgm:chMax val="7"/>
          <dgm:chPref val="7"/>
          <dgm:dir/>
        </dgm:presLayoutVars>
      </dgm:prSet>
      <dgm:spPr/>
    </dgm:pt>
    <dgm:pt modelId="{C98593F7-4F9F-A541-BE2C-0E2BD9531CA8}" type="pres">
      <dgm:prSet presAssocID="{8E63A83C-A632-FB44-8C01-D57ADBC3BAA3}" presName="Name1" presStyleCnt="0"/>
      <dgm:spPr/>
    </dgm:pt>
    <dgm:pt modelId="{3C3D0C27-D04E-6E4D-B53E-AB21EC2C78FC}" type="pres">
      <dgm:prSet presAssocID="{8E63A83C-A632-FB44-8C01-D57ADBC3BAA3}" presName="cycle" presStyleCnt="0"/>
      <dgm:spPr/>
    </dgm:pt>
    <dgm:pt modelId="{4E4FCA3A-76CA-DC49-8772-DA155CD21AC4}" type="pres">
      <dgm:prSet presAssocID="{8E63A83C-A632-FB44-8C01-D57ADBC3BAA3}" presName="srcNode" presStyleLbl="node1" presStyleIdx="0" presStyleCnt="7"/>
      <dgm:spPr/>
    </dgm:pt>
    <dgm:pt modelId="{C6FFDBEF-40C5-D048-BD6E-FF146E2D3E25}" type="pres">
      <dgm:prSet presAssocID="{8E63A83C-A632-FB44-8C01-D57ADBC3BAA3}" presName="conn" presStyleLbl="parChTrans1D2" presStyleIdx="0" presStyleCnt="1"/>
      <dgm:spPr/>
    </dgm:pt>
    <dgm:pt modelId="{EC5DCE9F-61B0-9544-98A3-9D824549A210}" type="pres">
      <dgm:prSet presAssocID="{8E63A83C-A632-FB44-8C01-D57ADBC3BAA3}" presName="extraNode" presStyleLbl="node1" presStyleIdx="0" presStyleCnt="7"/>
      <dgm:spPr/>
    </dgm:pt>
    <dgm:pt modelId="{75F1E787-1855-BD44-9495-0D392F27CC37}" type="pres">
      <dgm:prSet presAssocID="{8E63A83C-A632-FB44-8C01-D57ADBC3BAA3}" presName="dstNode" presStyleLbl="node1" presStyleIdx="0" presStyleCnt="7"/>
      <dgm:spPr/>
    </dgm:pt>
    <dgm:pt modelId="{C6912A3E-DB1E-7A45-8ACD-E46160ACB633}" type="pres">
      <dgm:prSet presAssocID="{98D210F9-183A-D84D-B71E-9AABCD6A5ED4}" presName="text_1" presStyleLbl="node1" presStyleIdx="0" presStyleCnt="7">
        <dgm:presLayoutVars>
          <dgm:bulletEnabled val="1"/>
        </dgm:presLayoutVars>
      </dgm:prSet>
      <dgm:spPr/>
    </dgm:pt>
    <dgm:pt modelId="{ADF43427-0828-A648-96B1-61CFE3875E7C}" type="pres">
      <dgm:prSet presAssocID="{98D210F9-183A-D84D-B71E-9AABCD6A5ED4}" presName="accent_1" presStyleCnt="0"/>
      <dgm:spPr/>
    </dgm:pt>
    <dgm:pt modelId="{4F766B2A-491B-7B46-B734-9322F804C747}" type="pres">
      <dgm:prSet presAssocID="{98D210F9-183A-D84D-B71E-9AABCD6A5ED4}" presName="accentRepeatNode" presStyleLbl="solidFgAcc1" presStyleIdx="0" presStyleCnt="7"/>
      <dgm:spPr>
        <a:solidFill>
          <a:schemeClr val="bg1"/>
        </a:solidFill>
      </dgm:spPr>
    </dgm:pt>
    <dgm:pt modelId="{E1D15289-C503-AD4F-AACF-4D92623AA2D0}" type="pres">
      <dgm:prSet presAssocID="{A0C17E94-D60D-FA42-B8BB-238B088EB430}" presName="text_2" presStyleLbl="node1" presStyleIdx="1" presStyleCnt="7">
        <dgm:presLayoutVars>
          <dgm:bulletEnabled val="1"/>
        </dgm:presLayoutVars>
      </dgm:prSet>
      <dgm:spPr/>
    </dgm:pt>
    <dgm:pt modelId="{C1E105EF-BE64-914F-B161-51D555907457}" type="pres">
      <dgm:prSet presAssocID="{A0C17E94-D60D-FA42-B8BB-238B088EB430}" presName="accent_2" presStyleCnt="0"/>
      <dgm:spPr/>
    </dgm:pt>
    <dgm:pt modelId="{443CED59-176F-CC43-8082-4B19291A1AC5}" type="pres">
      <dgm:prSet presAssocID="{A0C17E94-D60D-FA42-B8BB-238B088EB430}" presName="accentRepeatNode" presStyleLbl="solidFgAcc1" presStyleIdx="1" presStyleCnt="7"/>
      <dgm:spPr/>
    </dgm:pt>
    <dgm:pt modelId="{FC79D5B8-6AE6-7C43-AFA5-2A86999E3FC8}" type="pres">
      <dgm:prSet presAssocID="{05028011-FD4C-4949-B607-0DC4210A2D35}" presName="text_3" presStyleLbl="node1" presStyleIdx="2" presStyleCnt="7">
        <dgm:presLayoutVars>
          <dgm:bulletEnabled val="1"/>
        </dgm:presLayoutVars>
      </dgm:prSet>
      <dgm:spPr/>
    </dgm:pt>
    <dgm:pt modelId="{D7281F5A-43CD-8844-8C0D-418965AB3AAA}" type="pres">
      <dgm:prSet presAssocID="{05028011-FD4C-4949-B607-0DC4210A2D35}" presName="accent_3" presStyleCnt="0"/>
      <dgm:spPr/>
    </dgm:pt>
    <dgm:pt modelId="{C432204B-E1B1-5848-83C0-DD696BEA2EEC}" type="pres">
      <dgm:prSet presAssocID="{05028011-FD4C-4949-B607-0DC4210A2D35}" presName="accentRepeatNode" presStyleLbl="solidFgAcc1" presStyleIdx="2" presStyleCnt="7"/>
      <dgm:spPr/>
    </dgm:pt>
    <dgm:pt modelId="{B3FD3BC3-2F52-5B4D-B0A9-4F9271103583}" type="pres">
      <dgm:prSet presAssocID="{D3D11AFB-AD29-2D47-B3EF-745FB2693A51}" presName="text_4" presStyleLbl="node1" presStyleIdx="3" presStyleCnt="7">
        <dgm:presLayoutVars>
          <dgm:bulletEnabled val="1"/>
        </dgm:presLayoutVars>
      </dgm:prSet>
      <dgm:spPr/>
    </dgm:pt>
    <dgm:pt modelId="{002A7838-B989-F34F-8EDC-45FF08B0A1A0}" type="pres">
      <dgm:prSet presAssocID="{D3D11AFB-AD29-2D47-B3EF-745FB2693A51}" presName="accent_4" presStyleCnt="0"/>
      <dgm:spPr/>
    </dgm:pt>
    <dgm:pt modelId="{427C0474-BD23-A04E-8199-06CC3F57F10E}" type="pres">
      <dgm:prSet presAssocID="{D3D11AFB-AD29-2D47-B3EF-745FB2693A51}" presName="accentRepeatNode" presStyleLbl="solidFgAcc1" presStyleIdx="3" presStyleCnt="7"/>
      <dgm:spPr/>
    </dgm:pt>
    <dgm:pt modelId="{0CD292C5-1EF7-C442-85A8-4C4DE485EB0E}" type="pres">
      <dgm:prSet presAssocID="{79565A03-B792-B846-B387-A276576A82BB}" presName="text_5" presStyleLbl="node1" presStyleIdx="4" presStyleCnt="7">
        <dgm:presLayoutVars>
          <dgm:bulletEnabled val="1"/>
        </dgm:presLayoutVars>
      </dgm:prSet>
      <dgm:spPr/>
    </dgm:pt>
    <dgm:pt modelId="{2585D89D-DA55-BC45-85F3-39B00A863694}" type="pres">
      <dgm:prSet presAssocID="{79565A03-B792-B846-B387-A276576A82BB}" presName="accent_5" presStyleCnt="0"/>
      <dgm:spPr/>
    </dgm:pt>
    <dgm:pt modelId="{C0A6329B-D994-2343-8EEF-6FA4F7258528}" type="pres">
      <dgm:prSet presAssocID="{79565A03-B792-B846-B387-A276576A82BB}" presName="accentRepeatNode" presStyleLbl="solidFgAcc1" presStyleIdx="4" presStyleCnt="7"/>
      <dgm:spPr/>
    </dgm:pt>
    <dgm:pt modelId="{E6C1540F-5668-2745-B49D-B6A358681052}" type="pres">
      <dgm:prSet presAssocID="{717511A8-3B9F-594E-BCEB-654FC037F510}" presName="text_6" presStyleLbl="node1" presStyleIdx="5" presStyleCnt="7">
        <dgm:presLayoutVars>
          <dgm:bulletEnabled val="1"/>
        </dgm:presLayoutVars>
      </dgm:prSet>
      <dgm:spPr/>
    </dgm:pt>
    <dgm:pt modelId="{CD3193B6-CBFF-0F47-AF97-B43E30D909A3}" type="pres">
      <dgm:prSet presAssocID="{717511A8-3B9F-594E-BCEB-654FC037F510}" presName="accent_6" presStyleCnt="0"/>
      <dgm:spPr/>
    </dgm:pt>
    <dgm:pt modelId="{B3899AB8-096C-6948-BD13-F5247C89BBAA}" type="pres">
      <dgm:prSet presAssocID="{717511A8-3B9F-594E-BCEB-654FC037F510}" presName="accentRepeatNode" presStyleLbl="solidFgAcc1" presStyleIdx="5" presStyleCnt="7"/>
      <dgm:spPr/>
    </dgm:pt>
    <dgm:pt modelId="{A8D56F08-2F06-9E41-AF20-F0F4ECABBB0A}" type="pres">
      <dgm:prSet presAssocID="{C24E1284-C72F-0442-9C22-3793231DA06B}" presName="text_7" presStyleLbl="node1" presStyleIdx="6" presStyleCnt="7">
        <dgm:presLayoutVars>
          <dgm:bulletEnabled val="1"/>
        </dgm:presLayoutVars>
      </dgm:prSet>
      <dgm:spPr/>
    </dgm:pt>
    <dgm:pt modelId="{FBFCBE05-641E-F241-A79F-D9B090ED6248}" type="pres">
      <dgm:prSet presAssocID="{C24E1284-C72F-0442-9C22-3793231DA06B}" presName="accent_7" presStyleCnt="0"/>
      <dgm:spPr/>
    </dgm:pt>
    <dgm:pt modelId="{FCB6403E-ABF7-9F41-B2BF-DDB1232A293A}" type="pres">
      <dgm:prSet presAssocID="{C24E1284-C72F-0442-9C22-3793231DA06B}" presName="accentRepeatNode" presStyleLbl="solidFgAcc1" presStyleIdx="6" presStyleCnt="7"/>
      <dgm:spPr/>
    </dgm:pt>
  </dgm:ptLst>
  <dgm:cxnLst>
    <dgm:cxn modelId="{58C25B00-2112-CD44-BEF9-AB204AAD1309}" type="presOf" srcId="{C24E1284-C72F-0442-9C22-3793231DA06B}" destId="{A8D56F08-2F06-9E41-AF20-F0F4ECABBB0A}" srcOrd="0" destOrd="0" presId="urn:microsoft.com/office/officeart/2008/layout/VerticalCurvedList"/>
    <dgm:cxn modelId="{66DDF307-E401-5A49-8325-DAAEB23217F7}" type="presOf" srcId="{05028011-FD4C-4949-B607-0DC4210A2D35}" destId="{FC79D5B8-6AE6-7C43-AFA5-2A86999E3FC8}" srcOrd="0" destOrd="0" presId="urn:microsoft.com/office/officeart/2008/layout/VerticalCurvedList"/>
    <dgm:cxn modelId="{C7851A14-9669-6742-B3AA-80BC639EA8BE}" srcId="{8E63A83C-A632-FB44-8C01-D57ADBC3BAA3}" destId="{A0C17E94-D60D-FA42-B8BB-238B088EB430}" srcOrd="1" destOrd="0" parTransId="{6F124D5F-1F8B-DE42-BF94-5668B063714E}" sibTransId="{13F06361-D90D-B649-AB28-062B3B847199}"/>
    <dgm:cxn modelId="{9673EA1B-3493-1B42-81AE-B7A1617BB0E8}" srcId="{8E63A83C-A632-FB44-8C01-D57ADBC3BAA3}" destId="{D3D11AFB-AD29-2D47-B3EF-745FB2693A51}" srcOrd="3" destOrd="0" parTransId="{8C8A907C-442C-4A4F-AC2C-9A153E2CD079}" sibTransId="{9C865FA7-5EF6-0341-9EBE-D08268F3BCBA}"/>
    <dgm:cxn modelId="{1484BC1D-2D33-D74E-9E77-EB5DDD2F552A}" srcId="{8E63A83C-A632-FB44-8C01-D57ADBC3BAA3}" destId="{05028011-FD4C-4949-B607-0DC4210A2D35}" srcOrd="2" destOrd="0" parTransId="{EC0B355E-6D8F-CF4F-BD6B-2C15CE396119}" sibTransId="{3AB13425-CEBE-6B44-84A0-9A6C41FC9997}"/>
    <dgm:cxn modelId="{6276F429-1EEE-5940-8300-FF391FAEFEBC}" type="presOf" srcId="{79565A03-B792-B846-B387-A276576A82BB}" destId="{0CD292C5-1EF7-C442-85A8-4C4DE485EB0E}" srcOrd="0" destOrd="0" presId="urn:microsoft.com/office/officeart/2008/layout/VerticalCurvedList"/>
    <dgm:cxn modelId="{59D8083D-286D-7141-91B0-0CAB0E804C55}" type="presOf" srcId="{A0C17E94-D60D-FA42-B8BB-238B088EB430}" destId="{E1D15289-C503-AD4F-AACF-4D92623AA2D0}" srcOrd="0" destOrd="0" presId="urn:microsoft.com/office/officeart/2008/layout/VerticalCurvedList"/>
    <dgm:cxn modelId="{9B15E97B-91B9-F44E-8B7F-5804FA5E2257}" type="presOf" srcId="{D3D11AFB-AD29-2D47-B3EF-745FB2693A51}" destId="{B3FD3BC3-2F52-5B4D-B0A9-4F9271103583}" srcOrd="0" destOrd="0" presId="urn:microsoft.com/office/officeart/2008/layout/VerticalCurvedList"/>
    <dgm:cxn modelId="{5E91E9A5-7EF3-2D4A-961C-3E2B466CFBE6}" type="presOf" srcId="{98D210F9-183A-D84D-B71E-9AABCD6A5ED4}" destId="{C6912A3E-DB1E-7A45-8ACD-E46160ACB633}" srcOrd="0" destOrd="0" presId="urn:microsoft.com/office/officeart/2008/layout/VerticalCurvedList"/>
    <dgm:cxn modelId="{F71D6EB1-0AF7-CE41-A364-EE0DC767E914}" type="presOf" srcId="{8E63A83C-A632-FB44-8C01-D57ADBC3BAA3}" destId="{2F4B91D3-BED7-B245-B119-467712E25BFE}" srcOrd="0" destOrd="0" presId="urn:microsoft.com/office/officeart/2008/layout/VerticalCurvedList"/>
    <dgm:cxn modelId="{47CE17B6-0B52-AE43-B7DC-64E758C455A1}" srcId="{8E63A83C-A632-FB44-8C01-D57ADBC3BAA3}" destId="{98D210F9-183A-D84D-B71E-9AABCD6A5ED4}" srcOrd="0" destOrd="0" parTransId="{C6354FEA-D948-024C-9458-D11DDAE66806}" sibTransId="{7E59E39D-8A56-9946-AF99-59F68AAF8B68}"/>
    <dgm:cxn modelId="{0FC665C3-0548-E64B-9E99-9C8AA0FB04A9}" type="presOf" srcId="{7E59E39D-8A56-9946-AF99-59F68AAF8B68}" destId="{C6FFDBEF-40C5-D048-BD6E-FF146E2D3E25}" srcOrd="0" destOrd="0" presId="urn:microsoft.com/office/officeart/2008/layout/VerticalCurvedList"/>
    <dgm:cxn modelId="{47994DCC-482A-E34E-AA38-450F40EB80C7}" srcId="{8E63A83C-A632-FB44-8C01-D57ADBC3BAA3}" destId="{79565A03-B792-B846-B387-A276576A82BB}" srcOrd="4" destOrd="0" parTransId="{9678B5DB-F3A4-794C-87A4-E14419F6C307}" sibTransId="{64B028C9-7BAE-2948-8B24-9A90D49A65C5}"/>
    <dgm:cxn modelId="{107938CF-AFF9-A343-8D38-CF158CA90E22}" type="presOf" srcId="{717511A8-3B9F-594E-BCEB-654FC037F510}" destId="{E6C1540F-5668-2745-B49D-B6A358681052}" srcOrd="0" destOrd="0" presId="urn:microsoft.com/office/officeart/2008/layout/VerticalCurvedList"/>
    <dgm:cxn modelId="{725510F3-36A8-394A-BE33-0A49F5B6C9CC}" srcId="{8E63A83C-A632-FB44-8C01-D57ADBC3BAA3}" destId="{717511A8-3B9F-594E-BCEB-654FC037F510}" srcOrd="5" destOrd="0" parTransId="{96F0CE51-2280-054D-B6BD-31FD29207AD2}" sibTransId="{C44BD8EF-35F5-7A48-8781-632F7BE8D909}"/>
    <dgm:cxn modelId="{34F7B9F9-D7C3-8942-9641-B02054DE1147}" srcId="{8E63A83C-A632-FB44-8C01-D57ADBC3BAA3}" destId="{C24E1284-C72F-0442-9C22-3793231DA06B}" srcOrd="6" destOrd="0" parTransId="{742E14E2-60AC-6E4D-9CD8-0CF78791641F}" sibTransId="{D42BC1AD-1733-9744-AE31-A4DB84257516}"/>
    <dgm:cxn modelId="{F4171FA4-196D-FF46-8D16-CB319794F17C}" type="presParOf" srcId="{2F4B91D3-BED7-B245-B119-467712E25BFE}" destId="{C98593F7-4F9F-A541-BE2C-0E2BD9531CA8}" srcOrd="0" destOrd="0" presId="urn:microsoft.com/office/officeart/2008/layout/VerticalCurvedList"/>
    <dgm:cxn modelId="{3D9A24FF-388D-D543-9F69-975F5EA66E3B}" type="presParOf" srcId="{C98593F7-4F9F-A541-BE2C-0E2BD9531CA8}" destId="{3C3D0C27-D04E-6E4D-B53E-AB21EC2C78FC}" srcOrd="0" destOrd="0" presId="urn:microsoft.com/office/officeart/2008/layout/VerticalCurvedList"/>
    <dgm:cxn modelId="{4106197E-2637-A04B-93C1-103E8DBA5DCE}" type="presParOf" srcId="{3C3D0C27-D04E-6E4D-B53E-AB21EC2C78FC}" destId="{4E4FCA3A-76CA-DC49-8772-DA155CD21AC4}" srcOrd="0" destOrd="0" presId="urn:microsoft.com/office/officeart/2008/layout/VerticalCurvedList"/>
    <dgm:cxn modelId="{2B88935B-BBE5-BF4F-966A-87D0A197159E}" type="presParOf" srcId="{3C3D0C27-D04E-6E4D-B53E-AB21EC2C78FC}" destId="{C6FFDBEF-40C5-D048-BD6E-FF146E2D3E25}" srcOrd="1" destOrd="0" presId="urn:microsoft.com/office/officeart/2008/layout/VerticalCurvedList"/>
    <dgm:cxn modelId="{68C6634D-B1AD-E84E-BD60-B231E86AAE1F}" type="presParOf" srcId="{3C3D0C27-D04E-6E4D-B53E-AB21EC2C78FC}" destId="{EC5DCE9F-61B0-9544-98A3-9D824549A210}" srcOrd="2" destOrd="0" presId="urn:microsoft.com/office/officeart/2008/layout/VerticalCurvedList"/>
    <dgm:cxn modelId="{5F3A71E3-F24C-C14F-A8F4-AC26268E8FAC}" type="presParOf" srcId="{3C3D0C27-D04E-6E4D-B53E-AB21EC2C78FC}" destId="{75F1E787-1855-BD44-9495-0D392F27CC37}" srcOrd="3" destOrd="0" presId="urn:microsoft.com/office/officeart/2008/layout/VerticalCurvedList"/>
    <dgm:cxn modelId="{0F89DFC9-3971-2B4A-9ADC-A6D59F3EA3A4}" type="presParOf" srcId="{C98593F7-4F9F-A541-BE2C-0E2BD9531CA8}" destId="{C6912A3E-DB1E-7A45-8ACD-E46160ACB633}" srcOrd="1" destOrd="0" presId="urn:microsoft.com/office/officeart/2008/layout/VerticalCurvedList"/>
    <dgm:cxn modelId="{FC0ACF0A-03D9-C348-8FA1-AC98354B4BFE}" type="presParOf" srcId="{C98593F7-4F9F-A541-BE2C-0E2BD9531CA8}" destId="{ADF43427-0828-A648-96B1-61CFE3875E7C}" srcOrd="2" destOrd="0" presId="urn:microsoft.com/office/officeart/2008/layout/VerticalCurvedList"/>
    <dgm:cxn modelId="{564396BE-C48B-0A46-AE6D-8AC4B4446339}" type="presParOf" srcId="{ADF43427-0828-A648-96B1-61CFE3875E7C}" destId="{4F766B2A-491B-7B46-B734-9322F804C747}" srcOrd="0" destOrd="0" presId="urn:microsoft.com/office/officeart/2008/layout/VerticalCurvedList"/>
    <dgm:cxn modelId="{5BCCB8C7-BB4A-934A-B97A-C6FF13F68CDE}" type="presParOf" srcId="{C98593F7-4F9F-A541-BE2C-0E2BD9531CA8}" destId="{E1D15289-C503-AD4F-AACF-4D92623AA2D0}" srcOrd="3" destOrd="0" presId="urn:microsoft.com/office/officeart/2008/layout/VerticalCurvedList"/>
    <dgm:cxn modelId="{DAC47BE8-E2C2-5D44-9968-CE53B02E317B}" type="presParOf" srcId="{C98593F7-4F9F-A541-BE2C-0E2BD9531CA8}" destId="{C1E105EF-BE64-914F-B161-51D555907457}" srcOrd="4" destOrd="0" presId="urn:microsoft.com/office/officeart/2008/layout/VerticalCurvedList"/>
    <dgm:cxn modelId="{47DEFCA7-A0A6-FF45-859B-2F7B38B12DCB}" type="presParOf" srcId="{C1E105EF-BE64-914F-B161-51D555907457}" destId="{443CED59-176F-CC43-8082-4B19291A1AC5}" srcOrd="0" destOrd="0" presId="urn:microsoft.com/office/officeart/2008/layout/VerticalCurvedList"/>
    <dgm:cxn modelId="{550329EA-E599-A740-80A6-E2E6574FCC0C}" type="presParOf" srcId="{C98593F7-4F9F-A541-BE2C-0E2BD9531CA8}" destId="{FC79D5B8-6AE6-7C43-AFA5-2A86999E3FC8}" srcOrd="5" destOrd="0" presId="urn:microsoft.com/office/officeart/2008/layout/VerticalCurvedList"/>
    <dgm:cxn modelId="{157794B3-E8E0-6A44-A2BF-C705E38E91A9}" type="presParOf" srcId="{C98593F7-4F9F-A541-BE2C-0E2BD9531CA8}" destId="{D7281F5A-43CD-8844-8C0D-418965AB3AAA}" srcOrd="6" destOrd="0" presId="urn:microsoft.com/office/officeart/2008/layout/VerticalCurvedList"/>
    <dgm:cxn modelId="{DF8B7C08-7006-2D48-90B7-CE11815F38C4}" type="presParOf" srcId="{D7281F5A-43CD-8844-8C0D-418965AB3AAA}" destId="{C432204B-E1B1-5848-83C0-DD696BEA2EEC}" srcOrd="0" destOrd="0" presId="urn:microsoft.com/office/officeart/2008/layout/VerticalCurvedList"/>
    <dgm:cxn modelId="{11F35DFA-ECBE-874B-BDED-70B2CB4AE04F}" type="presParOf" srcId="{C98593F7-4F9F-A541-BE2C-0E2BD9531CA8}" destId="{B3FD3BC3-2F52-5B4D-B0A9-4F9271103583}" srcOrd="7" destOrd="0" presId="urn:microsoft.com/office/officeart/2008/layout/VerticalCurvedList"/>
    <dgm:cxn modelId="{D23812AE-B9F8-3143-8C52-118260BB58D4}" type="presParOf" srcId="{C98593F7-4F9F-A541-BE2C-0E2BD9531CA8}" destId="{002A7838-B989-F34F-8EDC-45FF08B0A1A0}" srcOrd="8" destOrd="0" presId="urn:microsoft.com/office/officeart/2008/layout/VerticalCurvedList"/>
    <dgm:cxn modelId="{B9309F57-3384-3E43-89F9-52D9DF89736D}" type="presParOf" srcId="{002A7838-B989-F34F-8EDC-45FF08B0A1A0}" destId="{427C0474-BD23-A04E-8199-06CC3F57F10E}" srcOrd="0" destOrd="0" presId="urn:microsoft.com/office/officeart/2008/layout/VerticalCurvedList"/>
    <dgm:cxn modelId="{353FFB38-6B46-C04A-B6B9-AE08E4CB37C5}" type="presParOf" srcId="{C98593F7-4F9F-A541-BE2C-0E2BD9531CA8}" destId="{0CD292C5-1EF7-C442-85A8-4C4DE485EB0E}" srcOrd="9" destOrd="0" presId="urn:microsoft.com/office/officeart/2008/layout/VerticalCurvedList"/>
    <dgm:cxn modelId="{F147EBDE-8D13-CA42-90E4-6640BAC7DE41}" type="presParOf" srcId="{C98593F7-4F9F-A541-BE2C-0E2BD9531CA8}" destId="{2585D89D-DA55-BC45-85F3-39B00A863694}" srcOrd="10" destOrd="0" presId="urn:microsoft.com/office/officeart/2008/layout/VerticalCurvedList"/>
    <dgm:cxn modelId="{0D0046BB-719C-444B-A99B-FF47E495BFB2}" type="presParOf" srcId="{2585D89D-DA55-BC45-85F3-39B00A863694}" destId="{C0A6329B-D994-2343-8EEF-6FA4F7258528}" srcOrd="0" destOrd="0" presId="urn:microsoft.com/office/officeart/2008/layout/VerticalCurvedList"/>
    <dgm:cxn modelId="{5C6AF570-9631-DC40-8C7A-779183E2D275}" type="presParOf" srcId="{C98593F7-4F9F-A541-BE2C-0E2BD9531CA8}" destId="{E6C1540F-5668-2745-B49D-B6A358681052}" srcOrd="11" destOrd="0" presId="urn:microsoft.com/office/officeart/2008/layout/VerticalCurvedList"/>
    <dgm:cxn modelId="{4A5320EB-A81F-F540-8FFC-87E6585D2853}" type="presParOf" srcId="{C98593F7-4F9F-A541-BE2C-0E2BD9531CA8}" destId="{CD3193B6-CBFF-0F47-AF97-B43E30D909A3}" srcOrd="12" destOrd="0" presId="urn:microsoft.com/office/officeart/2008/layout/VerticalCurvedList"/>
    <dgm:cxn modelId="{AE23B4E0-1BFE-E548-819F-44BC19EAEDF8}" type="presParOf" srcId="{CD3193B6-CBFF-0F47-AF97-B43E30D909A3}" destId="{B3899AB8-096C-6948-BD13-F5247C89BBAA}" srcOrd="0" destOrd="0" presId="urn:microsoft.com/office/officeart/2008/layout/VerticalCurvedList"/>
    <dgm:cxn modelId="{16BB7230-5123-9C4E-8DBF-0EA76981188E}" type="presParOf" srcId="{C98593F7-4F9F-A541-BE2C-0E2BD9531CA8}" destId="{A8D56F08-2F06-9E41-AF20-F0F4ECABBB0A}" srcOrd="13" destOrd="0" presId="urn:microsoft.com/office/officeart/2008/layout/VerticalCurvedList"/>
    <dgm:cxn modelId="{BD7E6B96-0D9C-D44D-BCFA-03E140A7E16E}" type="presParOf" srcId="{C98593F7-4F9F-A541-BE2C-0E2BD9531CA8}" destId="{FBFCBE05-641E-F241-A79F-D9B090ED6248}" srcOrd="14" destOrd="0" presId="urn:microsoft.com/office/officeart/2008/layout/VerticalCurvedList"/>
    <dgm:cxn modelId="{8E8775BA-9816-B54F-A151-2066F42D58F3}" type="presParOf" srcId="{FBFCBE05-641E-F241-A79F-D9B090ED6248}" destId="{FCB6403E-ABF7-9F41-B2BF-DDB1232A293A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FDBEF-40C5-D048-BD6E-FF146E2D3E25}">
      <dsp:nvSpPr>
        <dsp:cNvPr id="0" name=""/>
        <dsp:cNvSpPr/>
      </dsp:nvSpPr>
      <dsp:spPr>
        <a:xfrm>
          <a:off x="-6121145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12A3E-DB1E-7A45-8ACD-E46160ACB633}">
      <dsp:nvSpPr>
        <dsp:cNvPr id="0" name=""/>
        <dsp:cNvSpPr/>
      </dsp:nvSpPr>
      <dsp:spPr>
        <a:xfrm>
          <a:off x="380020" y="246268"/>
          <a:ext cx="7673542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Instacart</a:t>
          </a:r>
          <a:r>
            <a:rPr lang="zh-CN" altLang="en-US" sz="2500" kern="1200"/>
            <a:t> </a:t>
          </a:r>
          <a:r>
            <a:rPr lang="en-US" altLang="zh-CN" sz="2500" kern="1200"/>
            <a:t>Overview</a:t>
          </a:r>
          <a:endParaRPr lang="en-US" sz="2500" kern="1200"/>
        </a:p>
      </dsp:txBody>
      <dsp:txXfrm>
        <a:off x="380020" y="246268"/>
        <a:ext cx="7673542" cy="492320"/>
      </dsp:txXfrm>
    </dsp:sp>
    <dsp:sp modelId="{4F766B2A-491B-7B46-B734-9322F804C747}">
      <dsp:nvSpPr>
        <dsp:cNvPr id="0" name=""/>
        <dsp:cNvSpPr/>
      </dsp:nvSpPr>
      <dsp:spPr>
        <a:xfrm>
          <a:off x="72320" y="184728"/>
          <a:ext cx="615400" cy="615400"/>
        </a:xfrm>
        <a:prstGeom prst="ellipse">
          <a:avLst/>
        </a:prstGeom>
        <a:solidFill>
          <a:schemeClr val="bg1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15289-C503-AD4F-AACF-4D92623AA2D0}">
      <dsp:nvSpPr>
        <dsp:cNvPr id="0" name=""/>
        <dsp:cNvSpPr/>
      </dsp:nvSpPr>
      <dsp:spPr>
        <a:xfrm>
          <a:off x="825860" y="985182"/>
          <a:ext cx="7227701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Problem</a:t>
          </a:r>
          <a:r>
            <a:rPr lang="zh-CN" altLang="en-US" sz="2500" kern="1200"/>
            <a:t> </a:t>
          </a:r>
          <a:r>
            <a:rPr lang="en-US" altLang="zh-CN" sz="2500" kern="1200"/>
            <a:t>Statement</a:t>
          </a:r>
          <a:endParaRPr lang="en-US" sz="2500" kern="1200"/>
        </a:p>
      </dsp:txBody>
      <dsp:txXfrm>
        <a:off x="825860" y="985182"/>
        <a:ext cx="7227701" cy="492320"/>
      </dsp:txXfrm>
    </dsp:sp>
    <dsp:sp modelId="{443CED59-176F-CC43-8082-4B19291A1AC5}">
      <dsp:nvSpPr>
        <dsp:cNvPr id="0" name=""/>
        <dsp:cNvSpPr/>
      </dsp:nvSpPr>
      <dsp:spPr>
        <a:xfrm>
          <a:off x="518160" y="923642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9D5B8-6AE6-7C43-AFA5-2A86999E3FC8}">
      <dsp:nvSpPr>
        <dsp:cNvPr id="0" name=""/>
        <dsp:cNvSpPr/>
      </dsp:nvSpPr>
      <dsp:spPr>
        <a:xfrm>
          <a:off x="1070178" y="1723554"/>
          <a:ext cx="6983383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Data</a:t>
          </a:r>
          <a:r>
            <a:rPr lang="zh-CN" altLang="en-US" sz="2500" kern="1200"/>
            <a:t> </a:t>
          </a:r>
          <a:r>
            <a:rPr lang="en-US" altLang="zh-CN" sz="2500" kern="1200"/>
            <a:t>Description</a:t>
          </a:r>
          <a:endParaRPr lang="en-US" sz="2500" kern="1200"/>
        </a:p>
      </dsp:txBody>
      <dsp:txXfrm>
        <a:off x="1070178" y="1723554"/>
        <a:ext cx="6983383" cy="492320"/>
      </dsp:txXfrm>
    </dsp:sp>
    <dsp:sp modelId="{C432204B-E1B1-5848-83C0-DD696BEA2EEC}">
      <dsp:nvSpPr>
        <dsp:cNvPr id="0" name=""/>
        <dsp:cNvSpPr/>
      </dsp:nvSpPr>
      <dsp:spPr>
        <a:xfrm>
          <a:off x="762478" y="1662014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D3BC3-2F52-5B4D-B0A9-4F9271103583}">
      <dsp:nvSpPr>
        <dsp:cNvPr id="0" name=""/>
        <dsp:cNvSpPr/>
      </dsp:nvSpPr>
      <dsp:spPr>
        <a:xfrm>
          <a:off x="1148187" y="2462467"/>
          <a:ext cx="6905375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Data</a:t>
          </a:r>
          <a:r>
            <a:rPr lang="zh-CN" altLang="en-US" sz="2500" kern="1200"/>
            <a:t> </a:t>
          </a:r>
          <a:r>
            <a:rPr lang="en-US" altLang="zh-CN" sz="2500" kern="1200"/>
            <a:t>Exploration</a:t>
          </a:r>
          <a:endParaRPr lang="en-US" sz="2500" kern="1200"/>
        </a:p>
      </dsp:txBody>
      <dsp:txXfrm>
        <a:off x="1148187" y="2462467"/>
        <a:ext cx="6905375" cy="492320"/>
      </dsp:txXfrm>
    </dsp:sp>
    <dsp:sp modelId="{427C0474-BD23-A04E-8199-06CC3F57F10E}">
      <dsp:nvSpPr>
        <dsp:cNvPr id="0" name=""/>
        <dsp:cNvSpPr/>
      </dsp:nvSpPr>
      <dsp:spPr>
        <a:xfrm>
          <a:off x="840487" y="2400927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292C5-1EF7-C442-85A8-4C4DE485EB0E}">
      <dsp:nvSpPr>
        <dsp:cNvPr id="0" name=""/>
        <dsp:cNvSpPr/>
      </dsp:nvSpPr>
      <dsp:spPr>
        <a:xfrm>
          <a:off x="1070178" y="3201381"/>
          <a:ext cx="6983383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>
              <a:latin typeface="Constantia"/>
            </a:rPr>
            <a:t>Part A: Predictive</a:t>
          </a:r>
          <a:r>
            <a:rPr lang="zh-CN" altLang="en-US" sz="2500" kern="1200"/>
            <a:t> </a:t>
          </a:r>
          <a:r>
            <a:rPr lang="en-US" altLang="zh-CN" sz="2500" kern="1200"/>
            <a:t>Modeling</a:t>
          </a:r>
          <a:endParaRPr lang="en-US" sz="2500" kern="1200"/>
        </a:p>
      </dsp:txBody>
      <dsp:txXfrm>
        <a:off x="1070178" y="3201381"/>
        <a:ext cx="6983383" cy="492320"/>
      </dsp:txXfrm>
    </dsp:sp>
    <dsp:sp modelId="{C0A6329B-D994-2343-8EEF-6FA4F7258528}">
      <dsp:nvSpPr>
        <dsp:cNvPr id="0" name=""/>
        <dsp:cNvSpPr/>
      </dsp:nvSpPr>
      <dsp:spPr>
        <a:xfrm>
          <a:off x="762478" y="3139841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1540F-5668-2745-B49D-B6A358681052}">
      <dsp:nvSpPr>
        <dsp:cNvPr id="0" name=""/>
        <dsp:cNvSpPr/>
      </dsp:nvSpPr>
      <dsp:spPr>
        <a:xfrm>
          <a:off x="825860" y="3939753"/>
          <a:ext cx="7227701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>
              <a:latin typeface="Constantia"/>
            </a:rPr>
            <a:t>Part B: Recommendation</a:t>
          </a:r>
          <a:r>
            <a:rPr lang="en-CA" sz="2500" kern="1200"/>
            <a:t> Algorithm</a:t>
          </a:r>
          <a:endParaRPr lang="en-US" sz="2500" kern="1200"/>
        </a:p>
      </dsp:txBody>
      <dsp:txXfrm>
        <a:off x="825860" y="3939753"/>
        <a:ext cx="7227701" cy="492320"/>
      </dsp:txXfrm>
    </dsp:sp>
    <dsp:sp modelId="{B3899AB8-096C-6948-BD13-F5247C89BBAA}">
      <dsp:nvSpPr>
        <dsp:cNvPr id="0" name=""/>
        <dsp:cNvSpPr/>
      </dsp:nvSpPr>
      <dsp:spPr>
        <a:xfrm>
          <a:off x="518160" y="3878213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56F08-2F06-9E41-AF20-F0F4ECABBB0A}">
      <dsp:nvSpPr>
        <dsp:cNvPr id="0" name=""/>
        <dsp:cNvSpPr/>
      </dsp:nvSpPr>
      <dsp:spPr>
        <a:xfrm>
          <a:off x="380020" y="4678667"/>
          <a:ext cx="7673542" cy="492320"/>
        </a:xfrm>
        <a:prstGeom prst="rect">
          <a:avLst/>
        </a:prstGeom>
        <a:solidFill>
          <a:srgbClr val="42B129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7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/>
            <a:t>Recommendations</a:t>
          </a:r>
          <a:endParaRPr lang="en-US" sz="2500" kern="1200"/>
        </a:p>
      </dsp:txBody>
      <dsp:txXfrm>
        <a:off x="380020" y="4678667"/>
        <a:ext cx="7673542" cy="492320"/>
      </dsp:txXfrm>
    </dsp:sp>
    <dsp:sp modelId="{FCB6403E-ABF7-9F41-B2BF-DDB1232A293A}">
      <dsp:nvSpPr>
        <dsp:cNvPr id="0" name=""/>
        <dsp:cNvSpPr/>
      </dsp:nvSpPr>
      <dsp:spPr>
        <a:xfrm>
          <a:off x="72320" y="4617127"/>
          <a:ext cx="615400" cy="6154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2/19/2022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2/19/2022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61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01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7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49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509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80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32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24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5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697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511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94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4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42B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C97A21A-E164-6B48-BC80-CFBB4B031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17" y="281452"/>
            <a:ext cx="2018387" cy="4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87" y="445196"/>
            <a:ext cx="7814226" cy="614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6A608-4ACE-064F-A22A-B63A8E2C2424}"/>
              </a:ext>
            </a:extLst>
          </p:cNvPr>
          <p:cNvSpPr txBox="1"/>
          <p:nvPr userDrawn="1"/>
        </p:nvSpPr>
        <p:spPr>
          <a:xfrm>
            <a:off x="5264727" y="40178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12D30-7EF0-8243-8FC5-84387E064C7C}"/>
              </a:ext>
            </a:extLst>
          </p:cNvPr>
          <p:cNvSpPr txBox="1"/>
          <p:nvPr userDrawn="1"/>
        </p:nvSpPr>
        <p:spPr>
          <a:xfrm>
            <a:off x="4738255" y="2909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1" name="squares">
            <a:extLst>
              <a:ext uri="{FF2B5EF4-FFF2-40B4-BE49-F238E27FC236}">
                <a16:creationId xmlns:a16="http://schemas.microsoft.com/office/drawing/2014/main" id="{6E317C0D-8B4B-9D42-B8EA-ED49E17A8380}"/>
              </a:ext>
            </a:extLst>
          </p:cNvPr>
          <p:cNvGrpSpPr/>
          <p:nvPr userDrawn="1"/>
        </p:nvGrpSpPr>
        <p:grpSpPr>
          <a:xfrm>
            <a:off x="0" y="306955"/>
            <a:ext cx="1622332" cy="799981"/>
            <a:chOff x="0" y="452558"/>
            <a:chExt cx="914400" cy="5241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FB87ED-1679-7C4B-BA4C-5976D845A891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879973A-E5B9-DB4A-A30E-BD85ED213B5F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CF489D6C-79EE-5D44-829D-627581055265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42B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8FFB5DD-98EA-F84A-A34F-F58F86C9649E}"/>
              </a:ext>
            </a:extLst>
          </p:cNvPr>
          <p:cNvSpPr/>
          <p:nvPr userDrawn="1"/>
        </p:nvSpPr>
        <p:spPr>
          <a:xfrm>
            <a:off x="0" y="0"/>
            <a:ext cx="9507282" cy="6885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7AE0BA-F15C-DE40-92E0-D3A40E922678}"/>
              </a:ext>
            </a:extLst>
          </p:cNvPr>
          <p:cNvSpPr/>
          <p:nvPr userDrawn="1"/>
        </p:nvSpPr>
        <p:spPr>
          <a:xfrm>
            <a:off x="-1526" y="4437112"/>
            <a:ext cx="12188825" cy="2420888"/>
          </a:xfrm>
          <a:prstGeom prst="roundRect">
            <a:avLst>
              <a:gd name="adj" fmla="val 0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9" name="bottom graphic"/>
          <p:cNvGrpSpPr/>
          <p:nvPr/>
        </p:nvGrpSpPr>
        <p:grpSpPr>
          <a:xfrm>
            <a:off x="-1525" y="5295742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885" y="1735123"/>
            <a:ext cx="10276129" cy="1930878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4512" y="4965210"/>
            <a:ext cx="9141619" cy="933297"/>
          </a:xfrm>
          <a:noFill/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FD38674-300A-874F-B4E7-3063AF28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17" y="281452"/>
            <a:ext cx="2018387" cy="404348"/>
          </a:xfrm>
          <a:prstGeom prst="rect">
            <a:avLst/>
          </a:prstGeom>
        </p:spPr>
      </p:pic>
      <p:grpSp>
        <p:nvGrpSpPr>
          <p:cNvPr id="22" name="squares">
            <a:extLst>
              <a:ext uri="{FF2B5EF4-FFF2-40B4-BE49-F238E27FC236}">
                <a16:creationId xmlns:a16="http://schemas.microsoft.com/office/drawing/2014/main" id="{9BFFC465-165F-364A-BB2B-20474C6B7A0D}"/>
              </a:ext>
            </a:extLst>
          </p:cNvPr>
          <p:cNvGrpSpPr/>
          <p:nvPr userDrawn="1"/>
        </p:nvGrpSpPr>
        <p:grpSpPr>
          <a:xfrm>
            <a:off x="-2358" y="604613"/>
            <a:ext cx="1623165" cy="799981"/>
            <a:chOff x="-469" y="452558"/>
            <a:chExt cx="914869" cy="52418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DD04DEE-F5F4-9F4C-B4EC-F280124E508C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1FDEB88-1C9D-FB42-ACF5-314B4D0FDB5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F2F4CD5B-8AAB-214A-BD88-8EEDD4CF9962}"/>
                </a:ext>
              </a:extLst>
            </p:cNvPr>
            <p:cNvSpPr/>
            <p:nvPr/>
          </p:nvSpPr>
          <p:spPr>
            <a:xfrm rot="5400000">
              <a:off x="-181877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42B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733664-BFE4-6641-AD9A-3C9DB9524225}"/>
              </a:ext>
            </a:extLst>
          </p:cNvPr>
          <p:cNvSpPr/>
          <p:nvPr userDrawn="1"/>
        </p:nvSpPr>
        <p:spPr>
          <a:xfrm>
            <a:off x="6094412" y="-364"/>
            <a:ext cx="6103359" cy="6858363"/>
          </a:xfrm>
          <a:prstGeom prst="roundRect">
            <a:avLst>
              <a:gd name="adj" fmla="val 0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grpSp>
        <p:nvGrpSpPr>
          <p:cNvPr id="9" name="bottom graphic">
            <a:extLst>
              <a:ext uri="{FF2B5EF4-FFF2-40B4-BE49-F238E27FC236}">
                <a16:creationId xmlns:a16="http://schemas.microsoft.com/office/drawing/2014/main" id="{733A90BF-50E1-8F4C-9D19-C26EA5CEE73E}"/>
              </a:ext>
            </a:extLst>
          </p:cNvPr>
          <p:cNvGrpSpPr/>
          <p:nvPr userDrawn="1"/>
        </p:nvGrpSpPr>
        <p:grpSpPr>
          <a:xfrm>
            <a:off x="0" y="5386925"/>
            <a:ext cx="12188825" cy="1462483"/>
            <a:chOff x="0" y="4056912"/>
            <a:chExt cx="9144000" cy="109686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5764F4E-17A6-3E45-BBED-7C5C79D07C64}"/>
                </a:ext>
              </a:extLst>
            </p:cNvPr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2E2062CA-6F84-9746-9626-DBCE7D05238E}"/>
                </a:ext>
              </a:extLst>
            </p:cNvPr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12" name="squares">
            <a:extLst>
              <a:ext uri="{FF2B5EF4-FFF2-40B4-BE49-F238E27FC236}">
                <a16:creationId xmlns:a16="http://schemas.microsoft.com/office/drawing/2014/main" id="{D1E8EFED-5BE1-3343-8891-040D3D8A3000}"/>
              </a:ext>
            </a:extLst>
          </p:cNvPr>
          <p:cNvGrpSpPr/>
          <p:nvPr userDrawn="1"/>
        </p:nvGrpSpPr>
        <p:grpSpPr>
          <a:xfrm>
            <a:off x="0" y="306955"/>
            <a:ext cx="1622332" cy="799981"/>
            <a:chOff x="0" y="452558"/>
            <a:chExt cx="914400" cy="52418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B09AF50-E57E-324B-84C8-743F2D92183E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6B0CEBC-D29C-F84D-B1EB-4DD6628260F1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 Same Side Corner Rectangle 14">
              <a:extLst>
                <a:ext uri="{FF2B5EF4-FFF2-40B4-BE49-F238E27FC236}">
                  <a16:creationId xmlns:a16="http://schemas.microsoft.com/office/drawing/2014/main" id="{E64F00CC-A6AA-5C41-93D0-ACC3FC4C2E4B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42B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E4238FE-FB81-2C4E-B125-4E4C0D63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687" y="445196"/>
            <a:ext cx="7814226" cy="614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ECB205-B7A4-E840-B3AF-58621D5A4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7117" y="281452"/>
            <a:ext cx="2018387" cy="4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4E2E25-6A3A-5547-8F0D-F11B2E15700C}"/>
              </a:ext>
            </a:extLst>
          </p:cNvPr>
          <p:cNvSpPr/>
          <p:nvPr userDrawn="1"/>
        </p:nvSpPr>
        <p:spPr>
          <a:xfrm>
            <a:off x="0" y="-363"/>
            <a:ext cx="6103359" cy="6858363"/>
          </a:xfrm>
          <a:prstGeom prst="roundRect">
            <a:avLst>
              <a:gd name="adj" fmla="val 0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2/19/2022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D77A14-431D-934D-BCB4-77CB78006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B3B6BD9-A341-D24A-8D43-DA61B120DE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bottom graphic">
            <a:extLst>
              <a:ext uri="{FF2B5EF4-FFF2-40B4-BE49-F238E27FC236}">
                <a16:creationId xmlns:a16="http://schemas.microsoft.com/office/drawing/2014/main" id="{2FEA121D-47E7-D640-9440-C23C21BE3459}"/>
              </a:ext>
            </a:extLst>
          </p:cNvPr>
          <p:cNvGrpSpPr/>
          <p:nvPr userDrawn="1"/>
        </p:nvGrpSpPr>
        <p:grpSpPr>
          <a:xfrm>
            <a:off x="0" y="5386925"/>
            <a:ext cx="12188825" cy="1462483"/>
            <a:chOff x="0" y="4056912"/>
            <a:chExt cx="9144000" cy="1096862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2540A22-F499-B842-A9C0-1D154B2843B5}"/>
                </a:ext>
              </a:extLst>
            </p:cNvPr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72">
              <a:extLst>
                <a:ext uri="{FF2B5EF4-FFF2-40B4-BE49-F238E27FC236}">
                  <a16:creationId xmlns:a16="http://schemas.microsoft.com/office/drawing/2014/main" id="{2801DFBC-4181-4040-A678-4CE1A946738C}"/>
                </a:ext>
              </a:extLst>
            </p:cNvPr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5AEA1D-B7D6-4141-A5FA-6CF4EF63A83B}"/>
              </a:ext>
            </a:extLst>
          </p:cNvPr>
          <p:cNvSpPr/>
          <p:nvPr userDrawn="1"/>
        </p:nvSpPr>
        <p:spPr>
          <a:xfrm>
            <a:off x="6094412" y="-364"/>
            <a:ext cx="6103359" cy="6858363"/>
          </a:xfrm>
          <a:prstGeom prst="roundRect">
            <a:avLst>
              <a:gd name="adj" fmla="val 0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38E0F-3FAC-EB49-8763-19F2E7788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2EF56-C9AD-594E-90A3-8AC2DB38165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2/19/2022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D3590-E000-B642-A4A8-32CF0638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0F328C-82D3-B848-A376-AB363C817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20" y="2027047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D10D058-E645-164E-AF68-B0A03E7CC54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42484" y="2027047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11" name="bottom graphic">
            <a:extLst>
              <a:ext uri="{FF2B5EF4-FFF2-40B4-BE49-F238E27FC236}">
                <a16:creationId xmlns:a16="http://schemas.microsoft.com/office/drawing/2014/main" id="{96D3EE99-1043-194B-8497-AF98C792AE74}"/>
              </a:ext>
            </a:extLst>
          </p:cNvPr>
          <p:cNvGrpSpPr/>
          <p:nvPr userDrawn="1"/>
        </p:nvGrpSpPr>
        <p:grpSpPr>
          <a:xfrm>
            <a:off x="0" y="5386925"/>
            <a:ext cx="12188825" cy="1462483"/>
            <a:chOff x="0" y="4056912"/>
            <a:chExt cx="9144000" cy="109686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1A7B4C3-6509-B542-BD72-11BF9448B12A}"/>
                </a:ext>
              </a:extLst>
            </p:cNvPr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72">
              <a:extLst>
                <a:ext uri="{FF2B5EF4-FFF2-40B4-BE49-F238E27FC236}">
                  <a16:creationId xmlns:a16="http://schemas.microsoft.com/office/drawing/2014/main" id="{DD1BC33B-7959-BA48-A481-CD720FBC49DE}"/>
                </a:ext>
              </a:extLst>
            </p:cNvPr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14" name="squares">
            <a:extLst>
              <a:ext uri="{FF2B5EF4-FFF2-40B4-BE49-F238E27FC236}">
                <a16:creationId xmlns:a16="http://schemas.microsoft.com/office/drawing/2014/main" id="{817D1492-B815-734C-912E-8AAFB41F1118}"/>
              </a:ext>
            </a:extLst>
          </p:cNvPr>
          <p:cNvGrpSpPr/>
          <p:nvPr userDrawn="1"/>
        </p:nvGrpSpPr>
        <p:grpSpPr>
          <a:xfrm>
            <a:off x="0" y="306955"/>
            <a:ext cx="1622332" cy="799981"/>
            <a:chOff x="0" y="452558"/>
            <a:chExt cx="914400" cy="52418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93132B-9882-DA47-8568-AA065338BC76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0B9787-2320-3948-913B-457D98610DFD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33514EDA-85A0-814F-9B67-C23C4C162C1C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42B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2DA6EFA-11E0-8548-A5E2-A3313A9D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687" y="445196"/>
            <a:ext cx="7814226" cy="614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19468D-4368-0447-888A-769B2C0A28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7117" y="281452"/>
            <a:ext cx="2018387" cy="4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ndAc>
          <p:endSnd/>
        </p:sndAc>
      </p:transition>
    </mc:Choice>
    <mc:Fallback xmlns="">
      <p:transition spd="med"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2/19/2022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2/19/2022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2/19/2022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FE3A77-2935-3040-A905-34A0E92CDE0C}"/>
              </a:ext>
            </a:extLst>
          </p:cNvPr>
          <p:cNvSpPr/>
          <p:nvPr userDrawn="1"/>
        </p:nvSpPr>
        <p:spPr>
          <a:xfrm>
            <a:off x="8946" y="-363"/>
            <a:ext cx="5653418" cy="6836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bottom graphic"/>
          <p:cNvGrpSpPr/>
          <p:nvPr/>
        </p:nvGrpSpPr>
        <p:grpSpPr>
          <a:xfrm>
            <a:off x="0" y="5386925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7948" y="1082606"/>
            <a:ext cx="7814226" cy="61482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7460" y="2193796"/>
            <a:ext cx="6603723" cy="310324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2/19/2022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6850B34-57A6-2041-BF90-570E9AE57C5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17" y="281452"/>
            <a:ext cx="2018387" cy="4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sndAc>
          <p:endSnd/>
        </p:sndAc>
      </p:transition>
    </mc:Choice>
    <mc:Fallback xmlns="">
      <p:transition spd="med">
        <p:sndAc>
          <p:endSnd/>
        </p:sndAc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Idea.sv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makeup-kit-products-png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pngall.com/buy-now-png" TargetMode="External"/><Relationship Id="rId26" Type="http://schemas.openxmlformats.org/officeDocument/2006/relationships/hyperlink" Target="http://www.weightymatters.ca/2017/01/is-health-canada-about-to-allow-wonder.html" TargetMode="Externa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freshpints.com/2014/07/beer-camp-across-america-mixed-12-pack.html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pngall.com/sale-png" TargetMode="External"/><Relationship Id="rId20" Type="http://schemas.openxmlformats.org/officeDocument/2006/relationships/hyperlink" Target="https://www.needpix.com/photo/download/1029620/discount-10-offer-rate-ten-price-deal-offer-tag-sale-10" TargetMode="Externa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es/download/96032" TargetMode="External"/><Relationship Id="rId11" Type="http://schemas.openxmlformats.org/officeDocument/2006/relationships/image" Target="../media/image30.png"/><Relationship Id="rId24" Type="http://schemas.openxmlformats.org/officeDocument/2006/relationships/hyperlink" Target="https://commons.wikimedia.org/wiki/File:Pictogram_voting_divide.png" TargetMode="External"/><Relationship Id="rId32" Type="http://schemas.openxmlformats.org/officeDocument/2006/relationships/hyperlink" Target="http://www.pngall.com/limited-offer-png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hyperlink" Target="http://cluniephotography.com/2012_03_01_archive.html" TargetMode="External"/><Relationship Id="rId10" Type="http://schemas.openxmlformats.org/officeDocument/2006/relationships/hyperlink" Target="https://www.freepngimg.com/png/55056-pink-donut-free-transparent-image-hq" TargetMode="External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hyperlink" Target="http://www.pngall.com/shopping-bag-png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pngall.com/gold-coin-png" TargetMode="External"/><Relationship Id="rId22" Type="http://schemas.openxmlformats.org/officeDocument/2006/relationships/hyperlink" Target="http://www.pngall.com/special-offer-png" TargetMode="External"/><Relationship Id="rId27" Type="http://schemas.openxmlformats.org/officeDocument/2006/relationships/image" Target="../media/image38.png"/><Relationship Id="rId30" Type="http://schemas.openxmlformats.org/officeDocument/2006/relationships/hyperlink" Target="http://pngimg.com/download/4080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www.pngall.com/calendar-png" TargetMode="Externa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696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instacart-market-basket-analysis" TargetMode="External"/><Relationship Id="rId5" Type="http://schemas.openxmlformats.org/officeDocument/2006/relationships/hyperlink" Target="https://spitfirefurniture.co.za/product/watou-dining-table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0" y="2560688"/>
            <a:ext cx="11233248" cy="1728192"/>
          </a:xfr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/>
              <a:t>Instacart</a:t>
            </a:r>
            <a:r>
              <a:rPr lang="zh-CN" altLang="en-US" sz="4800" b="1" dirty="0">
                <a:ea typeface="幼圆"/>
              </a:rPr>
              <a:t> - </a:t>
            </a:r>
            <a:r>
              <a:rPr lang="en-US" altLang="zh-CN" sz="4800" b="1" dirty="0">
                <a:ea typeface="幼圆"/>
              </a:rPr>
              <a:t>Market</a:t>
            </a:r>
            <a:r>
              <a:rPr lang="zh-CN" altLang="en-US" sz="4800" b="1" dirty="0">
                <a:ea typeface="幼圆"/>
              </a:rPr>
              <a:t> </a:t>
            </a:r>
            <a:r>
              <a:rPr lang="en-US" altLang="zh-CN" sz="4800" b="1" dirty="0">
                <a:ea typeface="幼圆"/>
              </a:rPr>
              <a:t>Basket</a:t>
            </a:r>
            <a:r>
              <a:rPr lang="zh-CN" altLang="en-US" sz="4800" b="1" dirty="0">
                <a:ea typeface="幼圆"/>
              </a:rPr>
              <a:t> </a:t>
            </a:r>
            <a:r>
              <a:rPr lang="en-US" altLang="zh-CN" sz="4800" b="1" dirty="0">
                <a:ea typeface="幼圆"/>
              </a:rPr>
              <a:t>Analysis</a:t>
            </a:r>
            <a:br>
              <a:rPr lang="en-US" sz="4800" b="1" dirty="0"/>
            </a:br>
            <a:br>
              <a:rPr lang="en-US" sz="4800" b="1" dirty="0"/>
            </a:b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E403A-FF65-5A4A-B84A-B550925D5B11}"/>
              </a:ext>
            </a:extLst>
          </p:cNvPr>
          <p:cNvSpPr txBox="1"/>
          <p:nvPr/>
        </p:nvSpPr>
        <p:spPr>
          <a:xfrm>
            <a:off x="3574132" y="2985502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Marketing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Predictive</a:t>
            </a:r>
            <a:r>
              <a:rPr lang="zh-CN" altLang="en-US" b="1">
                <a:solidFill>
                  <a:srgbClr val="FF8200"/>
                </a:solidFill>
                <a:ea typeface="幼圆"/>
              </a:rPr>
              <a:t> </a:t>
            </a:r>
            <a:r>
              <a:rPr lang="en-US" altLang="zh-CN" b="1">
                <a:solidFill>
                  <a:srgbClr val="FF8200"/>
                </a:solidFill>
                <a:ea typeface="幼圆"/>
              </a:rPr>
              <a:t>Model Results Summary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1B9160-35B8-9A40-9818-554BBEE48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11296"/>
              </p:ext>
            </p:extLst>
          </p:nvPr>
        </p:nvGraphicFramePr>
        <p:xfrm>
          <a:off x="894374" y="1378818"/>
          <a:ext cx="10344665" cy="262128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68933">
                  <a:extLst>
                    <a:ext uri="{9D8B030D-6E8A-4147-A177-3AD203B41FA5}">
                      <a16:colId xmlns:a16="http://schemas.microsoft.com/office/drawing/2014/main" val="4178730028"/>
                    </a:ext>
                  </a:extLst>
                </a:gridCol>
                <a:gridCol w="2068933">
                  <a:extLst>
                    <a:ext uri="{9D8B030D-6E8A-4147-A177-3AD203B41FA5}">
                      <a16:colId xmlns:a16="http://schemas.microsoft.com/office/drawing/2014/main" val="3322338342"/>
                    </a:ext>
                  </a:extLst>
                </a:gridCol>
                <a:gridCol w="2068933">
                  <a:extLst>
                    <a:ext uri="{9D8B030D-6E8A-4147-A177-3AD203B41FA5}">
                      <a16:colId xmlns:a16="http://schemas.microsoft.com/office/drawing/2014/main" val="3354964473"/>
                    </a:ext>
                  </a:extLst>
                </a:gridCol>
                <a:gridCol w="2068933">
                  <a:extLst>
                    <a:ext uri="{9D8B030D-6E8A-4147-A177-3AD203B41FA5}">
                      <a16:colId xmlns:a16="http://schemas.microsoft.com/office/drawing/2014/main" val="2984771107"/>
                    </a:ext>
                  </a:extLst>
                </a:gridCol>
                <a:gridCol w="2068933">
                  <a:extLst>
                    <a:ext uri="{9D8B030D-6E8A-4147-A177-3AD203B41FA5}">
                      <a16:colId xmlns:a16="http://schemas.microsoft.com/office/drawing/2014/main" val="3122255365"/>
                    </a:ext>
                  </a:extLst>
                </a:gridCol>
              </a:tblGrid>
              <a:tr h="62678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Recall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 Score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94796"/>
                  </a:ext>
                </a:extLst>
              </a:tr>
              <a:tr h="6666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0.1621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0.6050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0.2557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589985"/>
                  </a:ext>
                </a:extLst>
              </a:tr>
              <a:tr h="62678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0.6041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0.2490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93388"/>
                  </a:ext>
                </a:extLst>
              </a:tr>
              <a:tr h="62678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0.1680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0.6029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0.2628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3586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B8E49D-DBA6-3143-9DC5-1EF59956DC84}"/>
              </a:ext>
            </a:extLst>
          </p:cNvPr>
          <p:cNvSpPr/>
          <p:nvPr/>
        </p:nvSpPr>
        <p:spPr>
          <a:xfrm>
            <a:off x="469721" y="3233545"/>
            <a:ext cx="11383933" cy="851200"/>
          </a:xfrm>
          <a:prstGeom prst="roundRect">
            <a:avLst/>
          </a:prstGeom>
          <a:noFill/>
          <a:ln w="28575"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7C0A6-FB6D-44C1-9EE2-ACF361925D6E}"/>
              </a:ext>
            </a:extLst>
          </p:cNvPr>
          <p:cNvSpPr txBox="1"/>
          <p:nvPr/>
        </p:nvSpPr>
        <p:spPr>
          <a:xfrm>
            <a:off x="469721" y="4213912"/>
            <a:ext cx="1161297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altLang="zh-CN" sz="2000"/>
              <a:t>Accuracy:</a:t>
            </a:r>
            <a:r>
              <a:rPr lang="zh-CN" altLang="en-US" sz="2000"/>
              <a:t> </a:t>
            </a:r>
            <a:r>
              <a:rPr lang="en-US" altLang="zh-CN" sz="2000"/>
              <a:t>Our</a:t>
            </a:r>
            <a:r>
              <a:rPr lang="zh-CN" altLang="en-US" sz="2000"/>
              <a:t> </a:t>
            </a:r>
            <a:r>
              <a:rPr lang="en-US" altLang="zh-CN" sz="2000"/>
              <a:t>model</a:t>
            </a:r>
            <a:r>
              <a:rPr lang="zh-CN" altLang="en-US" sz="2000"/>
              <a:t> </a:t>
            </a:r>
            <a:r>
              <a:rPr lang="en-US" altLang="zh-CN" sz="2000"/>
              <a:t>is</a:t>
            </a:r>
            <a:r>
              <a:rPr lang="zh-CN" altLang="en-US" sz="2000"/>
              <a:t> </a:t>
            </a:r>
            <a:r>
              <a:rPr lang="en-US" altLang="zh-CN" sz="2000"/>
              <a:t>approx.</a:t>
            </a:r>
            <a:r>
              <a:rPr lang="zh-CN" altLang="en-US" sz="2000"/>
              <a:t> </a:t>
            </a:r>
            <a:r>
              <a:rPr lang="en-US" altLang="zh-CN" sz="2000"/>
              <a:t>90.63%</a:t>
            </a:r>
            <a:r>
              <a:rPr lang="zh-CN" altLang="en-US" sz="2000"/>
              <a:t> </a:t>
            </a:r>
            <a:r>
              <a:rPr lang="en-US" altLang="zh-CN" sz="2000"/>
              <a:t>accurate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predict</a:t>
            </a:r>
            <a:r>
              <a:rPr lang="zh-CN" altLang="en-US" sz="2000"/>
              <a:t> </a:t>
            </a:r>
            <a:r>
              <a:rPr lang="en-US" altLang="zh-CN" sz="2000"/>
              <a:t>if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product</a:t>
            </a:r>
            <a:r>
              <a:rPr lang="zh-CN" altLang="en-US" sz="2000"/>
              <a:t> </a:t>
            </a:r>
            <a:r>
              <a:rPr lang="en-US" altLang="zh-CN" sz="2000"/>
              <a:t>will</a:t>
            </a:r>
            <a:r>
              <a:rPr lang="zh-CN" altLang="en-US" sz="2000"/>
              <a:t> </a:t>
            </a:r>
            <a:r>
              <a:rPr lang="en-US" altLang="zh-CN" sz="2000"/>
              <a:t>be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user’s</a:t>
            </a:r>
            <a:r>
              <a:rPr lang="zh-CN" altLang="en-US" sz="2000"/>
              <a:t> </a:t>
            </a:r>
            <a:r>
              <a:rPr lang="en-US" altLang="zh-CN" sz="2000"/>
              <a:t>next</a:t>
            </a:r>
            <a:r>
              <a:rPr lang="zh-CN" altLang="en-US" sz="2000"/>
              <a:t> </a:t>
            </a:r>
            <a:r>
              <a:rPr lang="en-US" altLang="zh-CN" sz="2000"/>
              <a:t>order.</a:t>
            </a:r>
          </a:p>
          <a:p>
            <a:pPr marL="342900" indent="-342900">
              <a:buBlip>
                <a:blip r:embed="rId3"/>
              </a:buBlip>
            </a:pPr>
            <a:r>
              <a:rPr lang="en-US" altLang="zh-CN" sz="2000"/>
              <a:t>Precision:</a:t>
            </a:r>
            <a:r>
              <a:rPr lang="zh-CN" altLang="en-US" sz="2000"/>
              <a:t> </a:t>
            </a:r>
            <a:r>
              <a:rPr lang="en-US" altLang="zh-CN" sz="2000"/>
              <a:t>Only</a:t>
            </a:r>
            <a:r>
              <a:rPr lang="zh-CN" altLang="en-US" sz="2000"/>
              <a:t> </a:t>
            </a:r>
            <a:r>
              <a:rPr lang="en-US" altLang="zh-CN" sz="2000"/>
              <a:t>16.8%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all</a:t>
            </a:r>
            <a:r>
              <a:rPr lang="zh-CN" altLang="en-US" sz="2000"/>
              <a:t> </a:t>
            </a:r>
            <a:r>
              <a:rPr lang="en-US" altLang="zh-CN" sz="2000"/>
              <a:t>predictive</a:t>
            </a:r>
            <a:r>
              <a:rPr lang="zh-CN" altLang="en-US" sz="2000"/>
              <a:t> </a:t>
            </a:r>
            <a:r>
              <a:rPr lang="en-US" altLang="zh-CN" sz="2000"/>
              <a:t>“buy”</a:t>
            </a:r>
            <a:r>
              <a:rPr lang="zh-CN" altLang="en-US" sz="2000"/>
              <a:t> </a:t>
            </a:r>
            <a:r>
              <a:rPr lang="en-US" altLang="zh-CN" sz="2000"/>
              <a:t>products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really</a:t>
            </a:r>
            <a:r>
              <a:rPr lang="zh-CN" altLang="en-US" sz="2000"/>
              <a:t> </a:t>
            </a:r>
            <a:r>
              <a:rPr lang="en-US" altLang="zh-CN" sz="2000"/>
              <a:t>bought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next</a:t>
            </a:r>
            <a:r>
              <a:rPr lang="zh-CN" altLang="en-US" sz="2000"/>
              <a:t> </a:t>
            </a:r>
            <a:r>
              <a:rPr lang="en-US" altLang="zh-CN" sz="2000"/>
              <a:t>order.</a:t>
            </a:r>
          </a:p>
          <a:p>
            <a:pPr marL="342900" indent="-342900">
              <a:buBlip>
                <a:blip r:embed="rId3"/>
              </a:buBlip>
            </a:pPr>
            <a:r>
              <a:rPr lang="en-US" altLang="zh-CN" sz="2000"/>
              <a:t>Recall</a:t>
            </a:r>
            <a:r>
              <a:rPr lang="zh-CN" altLang="en-US" sz="2000"/>
              <a:t> </a:t>
            </a:r>
            <a:r>
              <a:rPr lang="en-US" altLang="zh-CN" sz="2000"/>
              <a:t>(Sensitivity):</a:t>
            </a:r>
            <a:r>
              <a:rPr lang="zh-CN" altLang="en-US" sz="2000"/>
              <a:t> </a:t>
            </a:r>
            <a:r>
              <a:rPr lang="en-US" altLang="zh-CN" sz="2000"/>
              <a:t>We</a:t>
            </a:r>
            <a:r>
              <a:rPr lang="zh-CN" altLang="en-US" sz="2000"/>
              <a:t> </a:t>
            </a:r>
            <a:r>
              <a:rPr lang="en-US" altLang="zh-CN" sz="2000"/>
              <a:t>have</a:t>
            </a:r>
            <a:r>
              <a:rPr lang="zh-CN" altLang="en-US" sz="2000"/>
              <a:t> </a:t>
            </a:r>
            <a:r>
              <a:rPr lang="en-US" altLang="zh-CN" sz="2000"/>
              <a:t>labeled</a:t>
            </a:r>
            <a:r>
              <a:rPr lang="zh-CN" altLang="en-US" sz="2000"/>
              <a:t> </a:t>
            </a:r>
            <a:r>
              <a:rPr lang="en-US" altLang="zh-CN" sz="2000"/>
              <a:t>60.29%</a:t>
            </a:r>
            <a:r>
              <a:rPr lang="zh-CN" altLang="en-US" sz="2000"/>
              <a:t> </a:t>
            </a:r>
            <a:r>
              <a:rPr lang="en-US" altLang="zh-CN" sz="2000"/>
              <a:t>correct</a:t>
            </a:r>
            <a:r>
              <a:rPr lang="zh-CN" altLang="en-US" sz="2000"/>
              <a:t> </a:t>
            </a:r>
            <a:r>
              <a:rPr lang="en-US" altLang="zh-CN" sz="2000"/>
              <a:t>“buy”</a:t>
            </a:r>
            <a:r>
              <a:rPr lang="zh-CN" altLang="en-US" sz="2000"/>
              <a:t> </a:t>
            </a:r>
            <a:r>
              <a:rPr lang="en-US" altLang="zh-CN" sz="2000"/>
              <a:t>products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all</a:t>
            </a:r>
            <a:r>
              <a:rPr lang="zh-CN" altLang="en-US" sz="2000"/>
              <a:t> </a:t>
            </a:r>
            <a:r>
              <a:rPr lang="en-US" altLang="zh-CN" sz="2000"/>
              <a:t>products</a:t>
            </a:r>
            <a:r>
              <a:rPr lang="zh-CN" altLang="en-US" sz="2000"/>
              <a:t> </a:t>
            </a:r>
            <a:r>
              <a:rPr lang="en-US" altLang="zh-CN" sz="2000"/>
              <a:t>truly</a:t>
            </a:r>
            <a:r>
              <a:rPr lang="zh-CN" altLang="en-US" sz="2000"/>
              <a:t> </a:t>
            </a:r>
            <a:r>
              <a:rPr lang="en-US" altLang="zh-CN" sz="2000"/>
              <a:t>be</a:t>
            </a:r>
            <a:r>
              <a:rPr lang="zh-CN" altLang="en-US" sz="2000"/>
              <a:t> </a:t>
            </a:r>
            <a:r>
              <a:rPr lang="en-US" altLang="zh-CN" sz="2000"/>
              <a:t>added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cart.</a:t>
            </a:r>
          </a:p>
          <a:p>
            <a:pPr marL="342900" indent="-342900">
              <a:buBlip>
                <a:blip r:embed="rId3"/>
              </a:buBlip>
            </a:pPr>
            <a:r>
              <a:rPr lang="en-US" altLang="zh-CN" sz="2000"/>
              <a:t>F1</a:t>
            </a:r>
            <a:r>
              <a:rPr lang="zh-CN" altLang="en-US" sz="2000"/>
              <a:t> </a:t>
            </a:r>
            <a:r>
              <a:rPr lang="en-US" altLang="zh-CN" sz="2000"/>
              <a:t>score:</a:t>
            </a:r>
            <a:r>
              <a:rPr lang="zh-CN" altLang="en-US" sz="2000"/>
              <a:t> </a:t>
            </a:r>
            <a:r>
              <a:rPr lang="en-CA" altLang="zh-CN" sz="2000"/>
              <a:t>F1 Score is the weighted average of Precision and Recall.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9190D5-34BC-4FD5-9278-C272837A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345" y="441548"/>
            <a:ext cx="9535036" cy="719336"/>
          </a:xfrm>
        </p:spPr>
        <p:txBody>
          <a:bodyPr/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Result</a:t>
            </a:r>
            <a:r>
              <a:rPr lang="zh-CN" altLang="en-US" b="1">
                <a:solidFill>
                  <a:srgbClr val="FF8200"/>
                </a:solidFill>
                <a:ea typeface="幼圆"/>
              </a:rPr>
              <a:t> </a:t>
            </a:r>
            <a:r>
              <a:rPr lang="en-US" altLang="zh-CN" b="1">
                <a:solidFill>
                  <a:srgbClr val="FF8200"/>
                </a:solidFill>
                <a:ea typeface="幼圆"/>
              </a:rPr>
              <a:t>Analysis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113EB8-24C8-435B-B4AE-6C1AB0BD1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367" y="1484784"/>
            <a:ext cx="5755177" cy="45720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 altLang="zh-CN">
                <a:ea typeface="幼圆"/>
              </a:rPr>
              <a:t>             Variable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Importance</a:t>
            </a:r>
            <a:endParaRPr lang="en-US">
              <a:ea typeface="幼圆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6D6DA-155D-E947-8B49-647C2A40A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281" y="1484784"/>
            <a:ext cx="5755177" cy="2664296"/>
          </a:xfrm>
        </p:spPr>
        <p:txBody>
          <a:bodyPr vert="horz" lIns="121899" tIns="60949" rIns="121899" bIns="60949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Positive Feature for reordering</a:t>
            </a:r>
          </a:p>
          <a:p>
            <a:pPr>
              <a:buBlip>
                <a:blip r:embed="rId3"/>
              </a:buBlip>
            </a:pPr>
            <a:r>
              <a:rPr lang="en-US" sz="2000"/>
              <a:t>Numbers of total products reordered </a:t>
            </a:r>
          </a:p>
          <a:p>
            <a:pPr>
              <a:buBlip>
                <a:blip r:embed="rId3"/>
              </a:buBlip>
            </a:pPr>
            <a:r>
              <a:rPr lang="en-US" sz="2000"/>
              <a:t>Product in the customer’s most recent carts</a:t>
            </a:r>
          </a:p>
          <a:p>
            <a:pPr>
              <a:buBlip>
                <a:blip r:embed="rId3"/>
              </a:buBlip>
            </a:pPr>
            <a:r>
              <a:rPr lang="en-US" sz="2000"/>
              <a:t>Percentage for all the reorder</a:t>
            </a:r>
            <a:r>
              <a:rPr lang="en-US" altLang="zh-CN" sz="2000"/>
              <a:t>ed</a:t>
            </a:r>
            <a:r>
              <a:rPr lang="en-US" sz="2000"/>
              <a:t> orders and products</a:t>
            </a:r>
          </a:p>
          <a:p>
            <a:pPr>
              <a:buBlip>
                <a:blip r:embed="rId3"/>
              </a:buBlip>
            </a:pPr>
            <a:r>
              <a:rPr lang="en-US" altLang="zh-CN" sz="2000"/>
              <a:t>T</a:t>
            </a:r>
            <a:r>
              <a:rPr lang="en-US" sz="2000"/>
              <a:t>he product's average position in the cart by the user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913DF68-7EDD-9F45-85A7-181EBB1A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C3887-9D34-0E44-B50C-31D04877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19" y="2096615"/>
            <a:ext cx="4985501" cy="3758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F4F96-61C5-BE40-AA61-A9A0AFEAF5A9}"/>
              </a:ext>
            </a:extLst>
          </p:cNvPr>
          <p:cNvSpPr txBox="1"/>
          <p:nvPr/>
        </p:nvSpPr>
        <p:spPr>
          <a:xfrm>
            <a:off x="1413891" y="4746007"/>
            <a:ext cx="43979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ea typeface="幼圆"/>
              </a:rPr>
              <a:t>Extension</a:t>
            </a:r>
            <a:r>
              <a:rPr lang="zh-CN" altLang="en-US" b="1">
                <a:ea typeface="幼圆"/>
              </a:rPr>
              <a:t> </a:t>
            </a:r>
            <a:r>
              <a:rPr lang="en-US" altLang="zh-CN" b="1">
                <a:ea typeface="幼圆"/>
              </a:rPr>
              <a:t>analysis:</a:t>
            </a:r>
          </a:p>
          <a:p>
            <a:r>
              <a:rPr lang="en-US" err="1"/>
              <a:t>Apriori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algorithm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–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what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are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the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products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bought</a:t>
            </a:r>
            <a:r>
              <a:rPr lang="zh-CN" altLang="en-US">
                <a:ea typeface="幼圆"/>
              </a:rPr>
              <a:t> </a:t>
            </a:r>
            <a:r>
              <a:rPr lang="en-US" altLang="zh-CN">
                <a:ea typeface="幼圆"/>
              </a:rPr>
              <a:t>together?</a:t>
            </a:r>
            <a:endParaRPr lang="en-US">
              <a:ea typeface="幼圆"/>
            </a:endParaRP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CA916AB-B2E2-0747-B92E-43677911E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7281" y="4850535"/>
            <a:ext cx="1045361" cy="10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BB38-911B-4EC1-87DC-436A6BFC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5" y="354903"/>
            <a:ext cx="8351346" cy="614827"/>
          </a:xfrm>
        </p:spPr>
        <p:txBody>
          <a:bodyPr>
            <a:noAutofit/>
          </a:bodyPr>
          <a:lstStyle/>
          <a:p>
            <a:r>
              <a:rPr lang="en-CA" b="1" err="1">
                <a:solidFill>
                  <a:srgbClr val="FF8200"/>
                </a:solidFill>
              </a:rPr>
              <a:t>Apriori</a:t>
            </a:r>
            <a:r>
              <a:rPr lang="en-US" b="1">
                <a:solidFill>
                  <a:srgbClr val="FF8200"/>
                </a:solidFill>
              </a:rPr>
              <a:t> : The “You may also like” algo</a:t>
            </a:r>
            <a:endParaRPr lang="en-CA" b="1">
              <a:solidFill>
                <a:srgbClr val="FF8200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6DCB54E-D921-4DAB-80FF-0AE864239E9F}"/>
              </a:ext>
            </a:extLst>
          </p:cNvPr>
          <p:cNvSpPr/>
          <p:nvPr/>
        </p:nvSpPr>
        <p:spPr>
          <a:xfrm>
            <a:off x="710981" y="1556429"/>
            <a:ext cx="4608068" cy="3886618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2B12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9BE58242-0C37-4C66-8ADD-74A7B8842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28121" y="2474486"/>
            <a:ext cx="2557172" cy="2051280"/>
          </a:xfrm>
          <a:prstGeom prst="rect">
            <a:avLst/>
          </a:prstGeom>
        </p:spPr>
      </p:pic>
      <p:pic>
        <p:nvPicPr>
          <p:cNvPr id="14" name="Picture 13" descr="A picture containing monitor, electronics, indoor&#10;&#10;Description automatically generated">
            <a:extLst>
              <a:ext uri="{FF2B5EF4-FFF2-40B4-BE49-F238E27FC236}">
                <a16:creationId xmlns:a16="http://schemas.microsoft.com/office/drawing/2014/main" id="{FBC28678-42A0-4EA9-8368-9346D52FCE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743429" y="2492533"/>
            <a:ext cx="971997" cy="972017"/>
          </a:xfrm>
          <a:prstGeom prst="rect">
            <a:avLst/>
          </a:prstGeom>
        </p:spPr>
      </p:pic>
      <p:pic>
        <p:nvPicPr>
          <p:cNvPr id="17" name="Picture 16" descr="A picture containing cosmetic&#10;&#10;Description automatically generated">
            <a:extLst>
              <a:ext uri="{FF2B5EF4-FFF2-40B4-BE49-F238E27FC236}">
                <a16:creationId xmlns:a16="http://schemas.microsoft.com/office/drawing/2014/main" id="{CC98E7AC-EB0C-48B3-836D-C7FF594797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278933" y="4364741"/>
            <a:ext cx="1457631" cy="1044025"/>
          </a:xfrm>
          <a:prstGeom prst="rect">
            <a:avLst/>
          </a:prstGeom>
        </p:spPr>
      </p:pic>
      <p:pic>
        <p:nvPicPr>
          <p:cNvPr id="20" name="Picture 19" descr="A donut with sprinkles and sprinkles&#10;&#10;Description automatically generated">
            <a:extLst>
              <a:ext uri="{FF2B5EF4-FFF2-40B4-BE49-F238E27FC236}">
                <a16:creationId xmlns:a16="http://schemas.microsoft.com/office/drawing/2014/main" id="{AFB55F80-CAE1-49E8-A508-FF003EA033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3222010" y="5011361"/>
            <a:ext cx="1132156" cy="780983"/>
          </a:xfrm>
          <a:prstGeom prst="rect">
            <a:avLst/>
          </a:prstGeom>
        </p:spPr>
      </p:pic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1B8ABF02-4A4E-4C3C-8A4B-D2A6FD60CF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133972" y="1196752"/>
            <a:ext cx="1387502" cy="1124744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68D11F76-3D52-4443-93DF-2076A06133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031461" y="3356629"/>
            <a:ext cx="909018" cy="742614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69F80020-8FAF-4C59-ADF8-9DA289CB9D1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87045" y="5012813"/>
            <a:ext cx="1300034" cy="462967"/>
          </a:xfrm>
          <a:prstGeom prst="rect">
            <a:avLst/>
          </a:prstGeom>
        </p:spPr>
      </p:pic>
      <p:pic>
        <p:nvPicPr>
          <p:cNvPr id="32" name="Picture 3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6C9A9E-FFBF-43DD-8592-78B9CBA00B7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114109" y="3635093"/>
            <a:ext cx="1771974" cy="665184"/>
          </a:xfrm>
          <a:prstGeom prst="rect">
            <a:avLst/>
          </a:prstGeom>
        </p:spPr>
      </p:pic>
      <p:pic>
        <p:nvPicPr>
          <p:cNvPr id="35" name="Picture 34" descr="A red circ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85F07DD-44D6-45E6-B44E-23036E18D56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287045" y="1628437"/>
            <a:ext cx="837010" cy="837025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6F08C2C6-156E-4D3F-944C-0DFE29B432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729011" y="2915376"/>
            <a:ext cx="598155" cy="642620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59EEB8A3-84BA-427C-92A2-CDDF92E0932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 flipH="1">
            <a:off x="4175505" y="4696621"/>
            <a:ext cx="696119" cy="696134"/>
          </a:xfrm>
          <a:prstGeom prst="rect">
            <a:avLst/>
          </a:prstGeom>
        </p:spPr>
      </p:pic>
      <p:pic>
        <p:nvPicPr>
          <p:cNvPr id="43" name="Picture 42" descr="A package of candy&#10;&#10;Description automatically generated with low confidence">
            <a:extLst>
              <a:ext uri="{FF2B5EF4-FFF2-40B4-BE49-F238E27FC236}">
                <a16:creationId xmlns:a16="http://schemas.microsoft.com/office/drawing/2014/main" id="{1CA81461-E277-4434-ACC7-E245F3B97AC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6814492" y="1340768"/>
            <a:ext cx="2020909" cy="1666701"/>
          </a:xfrm>
          <a:prstGeom prst="rect">
            <a:avLst/>
          </a:prstGeom>
        </p:spPr>
      </p:pic>
      <p:pic>
        <p:nvPicPr>
          <p:cNvPr id="46" name="Picture 4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DDE7F55-E845-4C33-9D83-F2089A0134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558908" y="1484784"/>
            <a:ext cx="1263477" cy="1263477"/>
          </a:xfrm>
          <a:prstGeom prst="rect">
            <a:avLst/>
          </a:prstGeom>
        </p:spPr>
      </p:pic>
      <p:pic>
        <p:nvPicPr>
          <p:cNvPr id="49" name="Picture 48" descr="A picture containing indoor, egg, decorated, arranged&#10;&#10;Description automatically generated">
            <a:extLst>
              <a:ext uri="{FF2B5EF4-FFF2-40B4-BE49-F238E27FC236}">
                <a16:creationId xmlns:a16="http://schemas.microsoft.com/office/drawing/2014/main" id="{4CD2D4DB-D7B1-4F09-B9C1-F198B34AC4F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 rot="-180000">
            <a:off x="8542684" y="4005064"/>
            <a:ext cx="2145006" cy="158417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BE447E4-589B-43B4-B44F-5661ECBD921C}"/>
              </a:ext>
            </a:extLst>
          </p:cNvPr>
          <p:cNvCxnSpPr>
            <a:cxnSpLocks/>
          </p:cNvCxnSpPr>
          <p:nvPr/>
        </p:nvCxnSpPr>
        <p:spPr>
          <a:xfrm>
            <a:off x="8830716" y="2116523"/>
            <a:ext cx="1872208" cy="0"/>
          </a:xfrm>
          <a:prstGeom prst="straightConnector1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C900520-C168-4AA2-9CDE-4C3416484153}"/>
              </a:ext>
            </a:extLst>
          </p:cNvPr>
          <p:cNvCxnSpPr>
            <a:cxnSpLocks/>
          </p:cNvCxnSpPr>
          <p:nvPr/>
        </p:nvCxnSpPr>
        <p:spPr>
          <a:xfrm>
            <a:off x="8470676" y="2708920"/>
            <a:ext cx="1080120" cy="1224136"/>
          </a:xfrm>
          <a:prstGeom prst="straightConnector1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95366E-03C0-43FB-91E0-EA17DB49CDB5}"/>
              </a:ext>
            </a:extLst>
          </p:cNvPr>
          <p:cNvCxnSpPr>
            <a:cxnSpLocks/>
          </p:cNvCxnSpPr>
          <p:nvPr/>
        </p:nvCxnSpPr>
        <p:spPr>
          <a:xfrm flipH="1">
            <a:off x="9838828" y="2708920"/>
            <a:ext cx="1008112" cy="1224136"/>
          </a:xfrm>
          <a:prstGeom prst="straightConnector1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EF0B00E6-D053-4A95-85C8-FBA04B3DFF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8398668" y="2630328"/>
            <a:ext cx="2304256" cy="137473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17B8CF9-3E56-4972-8FB7-32B4200ABC39}"/>
              </a:ext>
            </a:extLst>
          </p:cNvPr>
          <p:cNvSpPr/>
          <p:nvPr/>
        </p:nvSpPr>
        <p:spPr>
          <a:xfrm>
            <a:off x="9118748" y="1484784"/>
            <a:ext cx="11521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13462">
                  <a:solidFill>
                    <a:schemeClr val="accent6"/>
                  </a:solidFill>
                  <a:prstDash val="solid"/>
                </a:ln>
                <a:solidFill>
                  <a:srgbClr val="42B129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146507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5D9E0-B195-43BC-A5F7-1003E0257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5820" y="1196752"/>
            <a:ext cx="4608512" cy="47562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40" y="404664"/>
            <a:ext cx="9289032" cy="67954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8200"/>
                </a:solidFill>
              </a:rPr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461B3-8A6C-49AB-8247-D805F1E2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1268760"/>
            <a:ext cx="4248472" cy="41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2C9B4E6-0C62-4F88-B828-3004EC958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714" y="4013915"/>
            <a:ext cx="2635991" cy="1688032"/>
          </a:xfrm>
          <a:prstGeom prst="rect">
            <a:avLst/>
          </a:prstGeom>
          <a:noFill/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19B78BCB-CE6E-408C-AB19-A7BD55D030D4}"/>
              </a:ext>
            </a:extLst>
          </p:cNvPr>
          <p:cNvSpPr/>
          <p:nvPr/>
        </p:nvSpPr>
        <p:spPr>
          <a:xfrm>
            <a:off x="2540937" y="2179713"/>
            <a:ext cx="711495" cy="279009"/>
          </a:xfrm>
          <a:prstGeom prst="rightArrow">
            <a:avLst>
              <a:gd name="adj1" fmla="val 32067"/>
              <a:gd name="adj2" fmla="val 50000"/>
            </a:avLst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4EBD02-5BF8-45AF-A987-6D60035101AE}"/>
              </a:ext>
            </a:extLst>
          </p:cNvPr>
          <p:cNvSpPr/>
          <p:nvPr/>
        </p:nvSpPr>
        <p:spPr>
          <a:xfrm>
            <a:off x="1485900" y="1739226"/>
            <a:ext cx="1152128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D2B9C-D86D-46CC-B6AB-8F2B55669831}"/>
              </a:ext>
            </a:extLst>
          </p:cNvPr>
          <p:cNvSpPr txBox="1"/>
          <p:nvPr/>
        </p:nvSpPr>
        <p:spPr>
          <a:xfrm>
            <a:off x="1459043" y="1857553"/>
            <a:ext cx="108012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Login with </a:t>
            </a:r>
            <a:br>
              <a:rPr lang="en-CA" sz="1800"/>
            </a:br>
            <a:r>
              <a:rPr lang="en-CA" sz="1800" b="1" err="1"/>
              <a:t>User_id</a:t>
            </a:r>
            <a:r>
              <a:rPr lang="en-CA" sz="1800" b="1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54E16-2BE8-4813-8BA3-930855706E07}"/>
              </a:ext>
            </a:extLst>
          </p:cNvPr>
          <p:cNvSpPr txBox="1"/>
          <p:nvPr/>
        </p:nvSpPr>
        <p:spPr>
          <a:xfrm>
            <a:off x="3295007" y="4500146"/>
            <a:ext cx="217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>
                <a:solidFill>
                  <a:schemeClr val="bg1"/>
                </a:solidFill>
              </a:rPr>
              <a:t>Prediction Model + Ap</a:t>
            </a:r>
            <a:r>
              <a:rPr lang="en-CA" sz="2000" b="1" dirty="0">
                <a:solidFill>
                  <a:schemeClr val="bg1"/>
                </a:solidFill>
              </a:rPr>
              <a:t>riori Algorithm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92CCE5-D8D7-414E-A55C-36BCDE4E1DC5}"/>
              </a:ext>
            </a:extLst>
          </p:cNvPr>
          <p:cNvSpPr/>
          <p:nvPr/>
        </p:nvSpPr>
        <p:spPr>
          <a:xfrm rot="16200000">
            <a:off x="4009964" y="3415735"/>
            <a:ext cx="561265" cy="280800"/>
          </a:xfrm>
          <a:prstGeom prst="rightArrow">
            <a:avLst>
              <a:gd name="adj1" fmla="val 32067"/>
              <a:gd name="adj2" fmla="val 50000"/>
            </a:avLst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9AD2F6B6-82B6-4175-A4AD-413A498F1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97729"/>
              </p:ext>
            </p:extLst>
          </p:nvPr>
        </p:nvGraphicFramePr>
        <p:xfrm>
          <a:off x="6238428" y="1412776"/>
          <a:ext cx="4284362" cy="31683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84362">
                  <a:extLst>
                    <a:ext uri="{9D8B030D-6E8A-4147-A177-3AD203B41FA5}">
                      <a16:colId xmlns:a16="http://schemas.microsoft.com/office/drawing/2014/main" val="745473994"/>
                    </a:ext>
                  </a:extLst>
                </a:gridCol>
              </a:tblGrid>
              <a:tr h="907055">
                <a:tc>
                  <a:txBody>
                    <a:bodyPr/>
                    <a:lstStyle/>
                    <a:p>
                      <a:pPr algn="l"/>
                      <a:r>
                        <a:rPr lang="en-CA"/>
                        <a:t>Recommended Products</a:t>
                      </a:r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69608"/>
                  </a:ext>
                </a:extLst>
              </a:tr>
              <a:tr h="56532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4"/>
                        </a:buBlip>
                      </a:pPr>
                      <a:r>
                        <a:rPr lang="en-CA"/>
                        <a:t>Organic strawberries</a:t>
                      </a:r>
                      <a:endParaRPr lang="en-CA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43108"/>
                  </a:ext>
                </a:extLst>
              </a:tr>
              <a:tr h="56532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4"/>
                        </a:buBlip>
                      </a:pPr>
                      <a:r>
                        <a:rPr lang="en-CA"/>
                        <a:t>Blueberries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3687"/>
                  </a:ext>
                </a:extLst>
              </a:tr>
              <a:tr h="56532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4"/>
                        </a:buBlip>
                      </a:pPr>
                      <a:r>
                        <a:rPr lang="en-CA"/>
                        <a:t>Broccoli Crown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098596"/>
                  </a:ext>
                </a:extLst>
              </a:tr>
              <a:tr h="56532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4"/>
                        </a:buBlip>
                      </a:pPr>
                      <a:r>
                        <a:rPr lang="en-CA"/>
                        <a:t>Organic Fuji 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2623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5137F56-68E8-3B40-9606-92A487BAAD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832" y="1739226"/>
            <a:ext cx="2946788" cy="1368152"/>
          </a:xfrm>
          <a:prstGeom prst="rect">
            <a:avLst/>
          </a:prstGeom>
        </p:spPr>
      </p:pic>
      <p:sp>
        <p:nvSpPr>
          <p:cNvPr id="20" name="Arrow: Right 34">
            <a:extLst>
              <a:ext uri="{FF2B5EF4-FFF2-40B4-BE49-F238E27FC236}">
                <a16:creationId xmlns:a16="http://schemas.microsoft.com/office/drawing/2014/main" id="{3E043770-E25A-5F43-9F9A-A65FDFF19504}"/>
              </a:ext>
            </a:extLst>
          </p:cNvPr>
          <p:cNvSpPr/>
          <p:nvPr/>
        </p:nvSpPr>
        <p:spPr>
          <a:xfrm>
            <a:off x="5382917" y="2179713"/>
            <a:ext cx="640800" cy="279009"/>
          </a:xfrm>
          <a:prstGeom prst="rightArrow">
            <a:avLst>
              <a:gd name="adj1" fmla="val 32067"/>
              <a:gd name="adj2" fmla="val 50000"/>
            </a:avLst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B1696BB-5B2B-904D-902F-620FC808C3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5" y="1857553"/>
            <a:ext cx="923330" cy="92333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E1EE492-8731-FE47-BC6B-2C5E39CE091D}"/>
              </a:ext>
            </a:extLst>
          </p:cNvPr>
          <p:cNvSpPr txBox="1">
            <a:spLocks/>
          </p:cNvSpPr>
          <p:nvPr/>
        </p:nvSpPr>
        <p:spPr>
          <a:xfrm>
            <a:off x="1845940" y="404664"/>
            <a:ext cx="9289032" cy="67954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8200"/>
                </a:solidFill>
              </a:rPr>
              <a:t>End-to-End Flow</a:t>
            </a:r>
          </a:p>
        </p:txBody>
      </p:sp>
    </p:spTree>
    <p:extLst>
      <p:ext uri="{BB962C8B-B14F-4D97-AF65-F5344CB8AC3E}">
        <p14:creationId xmlns:p14="http://schemas.microsoft.com/office/powerpoint/2010/main" val="302326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359DB40-B366-4CAC-A422-7956CF6B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" y="3933185"/>
            <a:ext cx="1515132" cy="1327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4A8B0-A554-434B-ADAA-7785B688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>
                <a:solidFill>
                  <a:srgbClr val="FF8200"/>
                </a:solidFill>
              </a:rPr>
              <a:t>Recommendations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0D255929-6A7C-4514-A0FF-BF8EBF0D0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171" y="1839503"/>
            <a:ext cx="1224373" cy="1085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3F459-371E-449C-8B5A-59C7A276A0E1}"/>
              </a:ext>
            </a:extLst>
          </p:cNvPr>
          <p:cNvSpPr txBox="1"/>
          <p:nvPr/>
        </p:nvSpPr>
        <p:spPr>
          <a:xfrm>
            <a:off x="1644305" y="1797881"/>
            <a:ext cx="16794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Improve model accuracy for predicting users' frequency</a:t>
            </a:r>
          </a:p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5F3DC-FF20-4B3F-B6B6-08AEBE1E2833}"/>
              </a:ext>
            </a:extLst>
          </p:cNvPr>
          <p:cNvSpPr txBox="1"/>
          <p:nvPr/>
        </p:nvSpPr>
        <p:spPr>
          <a:xfrm>
            <a:off x="7897996" y="1796400"/>
            <a:ext cx="19341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Targeted marketing campaigns based on users' activity &amp; frequency of visit</a:t>
            </a:r>
            <a:endParaRPr lang="en-US" sz="2000"/>
          </a:p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97D81-4AB2-4238-BEEF-3797EE107966}"/>
              </a:ext>
            </a:extLst>
          </p:cNvPr>
          <p:cNvSpPr txBox="1"/>
          <p:nvPr/>
        </p:nvSpPr>
        <p:spPr>
          <a:xfrm>
            <a:off x="4346136" y="1796400"/>
            <a:ext cx="21654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8200"/>
                </a:solidFill>
              </a:rPr>
              <a:t>Purchasing Patterns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01FE194-6AC1-45B5-801A-5193BCB6BB64}"/>
              </a:ext>
            </a:extLst>
          </p:cNvPr>
          <p:cNvSpPr/>
          <p:nvPr/>
        </p:nvSpPr>
        <p:spPr>
          <a:xfrm>
            <a:off x="3498081" y="2095585"/>
            <a:ext cx="396280" cy="277171"/>
          </a:xfrm>
          <a:prstGeom prst="leftArrow">
            <a:avLst/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200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3CE83D1-5F4C-41C3-8BA7-36033FFFA3A6}"/>
              </a:ext>
            </a:extLst>
          </p:cNvPr>
          <p:cNvSpPr/>
          <p:nvPr/>
        </p:nvSpPr>
        <p:spPr>
          <a:xfrm rot="10800000">
            <a:off x="7099200" y="2095200"/>
            <a:ext cx="396280" cy="277171"/>
          </a:xfrm>
          <a:prstGeom prst="leftArrow">
            <a:avLst/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C3E6108-C7E6-4823-AE4E-CFB81003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721" y="1839600"/>
            <a:ext cx="1761795" cy="1187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6CC309-88D0-47D8-BF43-EAE004C0AD11}"/>
              </a:ext>
            </a:extLst>
          </p:cNvPr>
          <p:cNvSpPr txBox="1"/>
          <p:nvPr/>
        </p:nvSpPr>
        <p:spPr>
          <a:xfrm>
            <a:off x="1303468" y="4108269"/>
            <a:ext cx="23010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Connect recommendation engine with users buying behavior  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E4CC1-4803-4D2C-9CCB-A839DD13563A}"/>
              </a:ext>
            </a:extLst>
          </p:cNvPr>
          <p:cNvSpPr txBox="1"/>
          <p:nvPr/>
        </p:nvSpPr>
        <p:spPr>
          <a:xfrm>
            <a:off x="7897996" y="4107600"/>
            <a:ext cx="21022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</a:pPr>
            <a:r>
              <a:rPr lang="en-US" sz="1600">
                <a:ea typeface="+mn-lt"/>
                <a:cs typeface="+mn-lt"/>
              </a:rPr>
              <a:t>  User should be suggested with the products that they are most likely to buy next.</a:t>
            </a:r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F4A102-712F-4B87-A9D9-85D5F1346077}"/>
              </a:ext>
            </a:extLst>
          </p:cNvPr>
          <p:cNvSpPr txBox="1"/>
          <p:nvPr/>
        </p:nvSpPr>
        <p:spPr>
          <a:xfrm>
            <a:off x="4193263" y="4230604"/>
            <a:ext cx="26078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8200"/>
                </a:solidFill>
              </a:rPr>
              <a:t>Recommendati</a:t>
            </a:r>
            <a:r>
              <a:rPr lang="en-US" altLang="zh-CN">
                <a:solidFill>
                  <a:srgbClr val="FF8200"/>
                </a:solidFill>
              </a:rPr>
              <a:t>o</a:t>
            </a:r>
            <a:r>
              <a:rPr lang="en-US">
                <a:solidFill>
                  <a:srgbClr val="FF8200"/>
                </a:solidFill>
              </a:rPr>
              <a:t>n Engine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9BC3EDFC-3017-4588-B542-D4766B617FA4}"/>
              </a:ext>
            </a:extLst>
          </p:cNvPr>
          <p:cNvSpPr/>
          <p:nvPr/>
        </p:nvSpPr>
        <p:spPr>
          <a:xfrm>
            <a:off x="3499200" y="4492818"/>
            <a:ext cx="396280" cy="277171"/>
          </a:xfrm>
          <a:prstGeom prst="leftArrow">
            <a:avLst/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32DC071-7AC1-48AB-B23D-FAA1C287AE6B}"/>
              </a:ext>
            </a:extLst>
          </p:cNvPr>
          <p:cNvSpPr/>
          <p:nvPr/>
        </p:nvSpPr>
        <p:spPr>
          <a:xfrm rot="10800000">
            <a:off x="7098923" y="4492919"/>
            <a:ext cx="396280" cy="277171"/>
          </a:xfrm>
          <a:prstGeom prst="leftArrow">
            <a:avLst/>
          </a:prstGeom>
          <a:solidFill>
            <a:srgbClr val="FF82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BB383756-49E5-4AE1-8175-4DB2E16D6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5486" y="3934800"/>
            <a:ext cx="1722946" cy="14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140" y="2025666"/>
            <a:ext cx="9882712" cy="2105367"/>
          </a:xfrm>
        </p:spPr>
        <p:txBody>
          <a:bodyPr>
            <a:noAutofit/>
          </a:bodyPr>
          <a:lstStyle/>
          <a:p>
            <a:pPr algn="ctr"/>
            <a:r>
              <a:rPr lang="en-US" sz="5400" b="1">
                <a:cs typeface="Segoe UI"/>
              </a:rPr>
              <a:t>Thank you</a:t>
            </a:r>
            <a:br>
              <a:rPr lang="en-US" sz="5400" b="1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5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940" y="2492896"/>
            <a:ext cx="9882712" cy="2105367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b="1">
                <a:cs typeface="Segoe UI" panose="020B0502040204020203" pitchFamily="34" charset="0"/>
              </a:rPr>
              <a:t>Appendix</a:t>
            </a:r>
            <a:br>
              <a:rPr lang="en-US" sz="5400" b="1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5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0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2" y="512156"/>
            <a:ext cx="7814226" cy="614827"/>
          </a:xfrm>
        </p:spPr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</a:rPr>
              <a:t>Instacart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Business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Model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Overview</a:t>
            </a:r>
            <a:endParaRPr lang="en-US" b="1">
              <a:solidFill>
                <a:srgbClr val="FF82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80CB3-D3C7-A24C-BA2F-1E4D72414201}"/>
              </a:ext>
            </a:extLst>
          </p:cNvPr>
          <p:cNvSpPr/>
          <p:nvPr/>
        </p:nvSpPr>
        <p:spPr>
          <a:xfrm>
            <a:off x="1696545" y="1196752"/>
            <a:ext cx="1472975" cy="4104456"/>
          </a:xfrm>
          <a:prstGeom prst="roundRect">
            <a:avLst/>
          </a:prstGeom>
          <a:solidFill>
            <a:srgbClr val="42B12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EC575F-FC45-8B4D-B944-C21410E63671}"/>
              </a:ext>
            </a:extLst>
          </p:cNvPr>
          <p:cNvSpPr/>
          <p:nvPr/>
        </p:nvSpPr>
        <p:spPr>
          <a:xfrm>
            <a:off x="3229965" y="1201534"/>
            <a:ext cx="2066980" cy="2035181"/>
          </a:xfrm>
          <a:prstGeom prst="roundRect">
            <a:avLst/>
          </a:prstGeom>
          <a:solidFill>
            <a:srgbClr val="42B12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59DA19-9E61-0D40-B9C1-1593BC89190E}"/>
              </a:ext>
            </a:extLst>
          </p:cNvPr>
          <p:cNvSpPr/>
          <p:nvPr/>
        </p:nvSpPr>
        <p:spPr>
          <a:xfrm>
            <a:off x="3229966" y="3266027"/>
            <a:ext cx="2066980" cy="2035181"/>
          </a:xfrm>
          <a:prstGeom prst="roundRect">
            <a:avLst/>
          </a:prstGeom>
          <a:solidFill>
            <a:srgbClr val="42B12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2A965A-FEC6-534F-97F2-F32D59DC5FC6}"/>
              </a:ext>
            </a:extLst>
          </p:cNvPr>
          <p:cNvSpPr/>
          <p:nvPr/>
        </p:nvSpPr>
        <p:spPr>
          <a:xfrm>
            <a:off x="5370158" y="1215956"/>
            <a:ext cx="1664401" cy="4085252"/>
          </a:xfrm>
          <a:prstGeom prst="roundRect">
            <a:avLst/>
          </a:prstGeom>
          <a:solidFill>
            <a:srgbClr val="FCB2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C24625-BCDD-BC41-A2F4-DB6456579D1C}"/>
              </a:ext>
            </a:extLst>
          </p:cNvPr>
          <p:cNvSpPr/>
          <p:nvPr/>
        </p:nvSpPr>
        <p:spPr>
          <a:xfrm>
            <a:off x="7097145" y="1228221"/>
            <a:ext cx="1675530" cy="202075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0817E7-7965-D341-94AA-E69DFF26630C}"/>
              </a:ext>
            </a:extLst>
          </p:cNvPr>
          <p:cNvSpPr/>
          <p:nvPr/>
        </p:nvSpPr>
        <p:spPr>
          <a:xfrm>
            <a:off x="7122197" y="3273237"/>
            <a:ext cx="1673279" cy="202075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90830-3B20-6A46-A9FE-BE9A6D010A42}"/>
              </a:ext>
            </a:extLst>
          </p:cNvPr>
          <p:cNvSpPr txBox="1"/>
          <p:nvPr/>
        </p:nvSpPr>
        <p:spPr>
          <a:xfrm>
            <a:off x="1684083" y="2510992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Key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Partner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5624F-3A37-1E44-A43E-17EE4E6B6F77}"/>
              </a:ext>
            </a:extLst>
          </p:cNvPr>
          <p:cNvSpPr txBox="1"/>
          <p:nvPr/>
        </p:nvSpPr>
        <p:spPr>
          <a:xfrm>
            <a:off x="1686269" y="3154572"/>
            <a:ext cx="158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1.Local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grocery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store</a:t>
            </a:r>
          </a:p>
          <a:p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2.Grocery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Shoppers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DB094-A7C6-B143-9AE6-88BB94A8F3B0}"/>
              </a:ext>
            </a:extLst>
          </p:cNvPr>
          <p:cNvSpPr txBox="1"/>
          <p:nvPr/>
        </p:nvSpPr>
        <p:spPr>
          <a:xfrm>
            <a:off x="3275909" y="1442557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Key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Activity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ED847-E621-E74D-9378-37F5EB7E9EEA}"/>
              </a:ext>
            </a:extLst>
          </p:cNvPr>
          <p:cNvSpPr txBox="1"/>
          <p:nvPr/>
        </p:nvSpPr>
        <p:spPr>
          <a:xfrm>
            <a:off x="3260188" y="2027332"/>
            <a:ext cx="2115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1.Creating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technological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infrastructure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2.Local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market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management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3.Shopper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management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4.Customer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A86C0-80FD-3A48-8371-93397470BFAF}"/>
              </a:ext>
            </a:extLst>
          </p:cNvPr>
          <p:cNvSpPr txBox="1"/>
          <p:nvPr/>
        </p:nvSpPr>
        <p:spPr>
          <a:xfrm>
            <a:off x="3274351" y="3529102"/>
            <a:ext cx="115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Key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Resources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75414-5C83-4844-A715-F7AF1E957565}"/>
              </a:ext>
            </a:extLst>
          </p:cNvPr>
          <p:cNvSpPr txBox="1"/>
          <p:nvPr/>
        </p:nvSpPr>
        <p:spPr>
          <a:xfrm>
            <a:off x="3260188" y="4113877"/>
            <a:ext cx="2115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1.Partnership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with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local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stores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2.Shoppers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3.Technology</a:t>
            </a:r>
          </a:p>
          <a:p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231B1-17A9-5F43-92ED-B8F5E4D1F3B6}"/>
              </a:ext>
            </a:extLst>
          </p:cNvPr>
          <p:cNvSpPr txBox="1"/>
          <p:nvPr/>
        </p:nvSpPr>
        <p:spPr>
          <a:xfrm>
            <a:off x="5372813" y="1422074"/>
            <a:ext cx="15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Value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Propositions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48515-E358-F84A-B3BA-D9DF34E37E02}"/>
              </a:ext>
            </a:extLst>
          </p:cNvPr>
          <p:cNvSpPr txBox="1"/>
          <p:nvPr/>
        </p:nvSpPr>
        <p:spPr>
          <a:xfrm>
            <a:off x="5415456" y="2027331"/>
            <a:ext cx="167553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Customers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1.Convenient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way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to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shop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for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groceries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2.Delivery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for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day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even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inclement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weather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3.Untouch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shopping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experience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during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Covid-19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3D8CA-414D-F642-8F05-BA6A1A0BAF43}"/>
              </a:ext>
            </a:extLst>
          </p:cNvPr>
          <p:cNvSpPr txBox="1"/>
          <p:nvPr/>
        </p:nvSpPr>
        <p:spPr>
          <a:xfrm>
            <a:off x="5410028" y="3539631"/>
            <a:ext cx="167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Shopper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1.Flexiable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working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schedule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2.Additional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income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48B6D-F93C-0B48-89EC-A585F3DBD5E9}"/>
              </a:ext>
            </a:extLst>
          </p:cNvPr>
          <p:cNvSpPr txBox="1"/>
          <p:nvPr/>
        </p:nvSpPr>
        <p:spPr>
          <a:xfrm>
            <a:off x="5421615" y="4374822"/>
            <a:ext cx="16755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Stores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1.Increase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sales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2.Increase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number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of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3031A-0B5B-174D-ACA8-FFFC76B4E96B}"/>
              </a:ext>
            </a:extLst>
          </p:cNvPr>
          <p:cNvSpPr txBox="1"/>
          <p:nvPr/>
        </p:nvSpPr>
        <p:spPr>
          <a:xfrm>
            <a:off x="7176319" y="1363314"/>
            <a:ext cx="2009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Customer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Relationship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F8241-9581-184D-8BF4-53406B183929}"/>
              </a:ext>
            </a:extLst>
          </p:cNvPr>
          <p:cNvSpPr txBox="1"/>
          <p:nvPr/>
        </p:nvSpPr>
        <p:spPr>
          <a:xfrm>
            <a:off x="7149405" y="2049327"/>
            <a:ext cx="15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1.Customer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services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 Social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95376-C8DB-594A-A980-65D970091D17}"/>
              </a:ext>
            </a:extLst>
          </p:cNvPr>
          <p:cNvSpPr txBox="1"/>
          <p:nvPr/>
        </p:nvSpPr>
        <p:spPr>
          <a:xfrm>
            <a:off x="7173196" y="3390094"/>
            <a:ext cx="1235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Channels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70E125-8463-1F4C-B9F5-962551ADA5EB}"/>
              </a:ext>
            </a:extLst>
          </p:cNvPr>
          <p:cNvSpPr txBox="1"/>
          <p:nvPr/>
        </p:nvSpPr>
        <p:spPr>
          <a:xfrm>
            <a:off x="7184783" y="3771080"/>
            <a:ext cx="157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1.Web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app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2.Mobile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app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for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Android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3.Mobile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app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for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6BFB49-FC80-8D47-A3BD-1FCBCF5875B1}"/>
              </a:ext>
            </a:extLst>
          </p:cNvPr>
          <p:cNvSpPr/>
          <p:nvPr/>
        </p:nvSpPr>
        <p:spPr>
          <a:xfrm>
            <a:off x="8840864" y="1230611"/>
            <a:ext cx="1664401" cy="4085252"/>
          </a:xfrm>
          <a:prstGeom prst="roundRect">
            <a:avLst/>
          </a:prstGeom>
          <a:solidFill>
            <a:srgbClr val="FF82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B3637-CA98-7F4C-B8F2-44F739A4F64A}"/>
              </a:ext>
            </a:extLst>
          </p:cNvPr>
          <p:cNvSpPr txBox="1"/>
          <p:nvPr/>
        </p:nvSpPr>
        <p:spPr>
          <a:xfrm>
            <a:off x="8876285" y="1363314"/>
            <a:ext cx="15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Customer</a:t>
            </a:r>
            <a:endParaRPr lang="en-CA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Segments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05960-F4FD-2F43-8074-E6586A8CB17A}"/>
              </a:ext>
            </a:extLst>
          </p:cNvPr>
          <p:cNvSpPr txBox="1"/>
          <p:nvPr/>
        </p:nvSpPr>
        <p:spPr>
          <a:xfrm>
            <a:off x="8883378" y="1911721"/>
            <a:ext cx="167553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Users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</a:t>
            </a:r>
            <a:r>
              <a:rPr lang="en-CA" altLang="zh-CN" sz="1100">
                <a:solidFill>
                  <a:schemeClr val="bg1"/>
                </a:solidFill>
              </a:rPr>
              <a:t>People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who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want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groceries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but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don’t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like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shopping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or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have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no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time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2.Elderly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1718D1-9FA3-AF42-9018-527EB41A9255}"/>
              </a:ext>
            </a:extLst>
          </p:cNvPr>
          <p:cNvSpPr txBox="1"/>
          <p:nvPr/>
        </p:nvSpPr>
        <p:spPr>
          <a:xfrm>
            <a:off x="8869824" y="2954960"/>
            <a:ext cx="167553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Shoppers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</a:t>
            </a:r>
            <a:r>
              <a:rPr lang="en-CA" altLang="zh-CN" sz="1100">
                <a:solidFill>
                  <a:schemeClr val="bg1"/>
                </a:solidFill>
              </a:rPr>
              <a:t>People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who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want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to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earn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extra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income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2.People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who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like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shopping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3.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People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who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have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smartphone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and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car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or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bicycle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14852C-6D54-5D4B-8137-EF86A44D294B}"/>
              </a:ext>
            </a:extLst>
          </p:cNvPr>
          <p:cNvSpPr txBox="1"/>
          <p:nvPr/>
        </p:nvSpPr>
        <p:spPr>
          <a:xfrm>
            <a:off x="8871220" y="4293615"/>
            <a:ext cx="1675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Stores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1.Those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aim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to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boost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sales</a:t>
            </a:r>
          </a:p>
          <a:p>
            <a:r>
              <a:rPr lang="en-US" altLang="zh-CN" sz="1100">
                <a:solidFill>
                  <a:schemeClr val="bg1"/>
                </a:solidFill>
              </a:rPr>
              <a:t>2.Those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want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to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attract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more</a:t>
            </a:r>
            <a:r>
              <a:rPr lang="zh-CN" altLang="en-US" sz="1100">
                <a:solidFill>
                  <a:schemeClr val="bg1"/>
                </a:solidFill>
              </a:rPr>
              <a:t> </a:t>
            </a:r>
            <a:r>
              <a:rPr lang="en-US" altLang="zh-CN" sz="110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E22D910-22CA-0448-872B-0C9F95525588}"/>
              </a:ext>
            </a:extLst>
          </p:cNvPr>
          <p:cNvSpPr/>
          <p:nvPr/>
        </p:nvSpPr>
        <p:spPr>
          <a:xfrm>
            <a:off x="1696545" y="5375500"/>
            <a:ext cx="4338845" cy="122413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7DF1CFA-70A9-DF47-83C7-A9E75FE0C6EF}"/>
              </a:ext>
            </a:extLst>
          </p:cNvPr>
          <p:cNvSpPr/>
          <p:nvPr/>
        </p:nvSpPr>
        <p:spPr>
          <a:xfrm>
            <a:off x="6166420" y="5380037"/>
            <a:ext cx="4338845" cy="122413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5E1767-FE74-2946-977A-A2F819734B90}"/>
              </a:ext>
            </a:extLst>
          </p:cNvPr>
          <p:cNvSpPr txBox="1"/>
          <p:nvPr/>
        </p:nvSpPr>
        <p:spPr>
          <a:xfrm>
            <a:off x="2433032" y="5446754"/>
            <a:ext cx="172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Cost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Structure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212B43-6B84-E347-9880-AA56452D0D62}"/>
              </a:ext>
            </a:extLst>
          </p:cNvPr>
          <p:cNvSpPr txBox="1"/>
          <p:nvPr/>
        </p:nvSpPr>
        <p:spPr>
          <a:xfrm>
            <a:off x="6887458" y="5452139"/>
            <a:ext cx="216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Revenue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Structure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2A8AC-0A61-0347-9141-106DFA76620B}"/>
              </a:ext>
            </a:extLst>
          </p:cNvPr>
          <p:cNvSpPr txBox="1"/>
          <p:nvPr/>
        </p:nvSpPr>
        <p:spPr>
          <a:xfrm>
            <a:off x="2433032" y="5712076"/>
            <a:ext cx="351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1.Technological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set-up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running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costs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2.Salaries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to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permanent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employees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3.Commision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based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payments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to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shoppers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2835C5-692C-774F-A7FA-09A059FE6B29}"/>
              </a:ext>
            </a:extLst>
          </p:cNvPr>
          <p:cNvSpPr txBox="1"/>
          <p:nvPr/>
        </p:nvSpPr>
        <p:spPr>
          <a:xfrm>
            <a:off x="6918338" y="5698116"/>
            <a:ext cx="351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1.Surcharge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on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the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store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price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2.Delivery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fees</a:t>
            </a:r>
          </a:p>
          <a:p>
            <a:r>
              <a:rPr lang="en-US" altLang="zh-CN" sz="1200">
                <a:solidFill>
                  <a:schemeClr val="bg1"/>
                </a:solidFill>
              </a:rPr>
              <a:t>3.Instacart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Express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Membership</a:t>
            </a:r>
            <a:r>
              <a:rPr lang="zh-CN" altLang="en-US" sz="1200">
                <a:solidFill>
                  <a:schemeClr val="bg1"/>
                </a:solidFill>
              </a:rPr>
              <a:t> </a:t>
            </a:r>
            <a:r>
              <a:rPr lang="en-US" altLang="zh-CN" sz="1200">
                <a:solidFill>
                  <a:schemeClr val="bg1"/>
                </a:solidFill>
              </a:rPr>
              <a:t>fee</a:t>
            </a:r>
          </a:p>
        </p:txBody>
      </p:sp>
    </p:spTree>
    <p:extLst>
      <p:ext uri="{BB962C8B-B14F-4D97-AF65-F5344CB8AC3E}">
        <p14:creationId xmlns:p14="http://schemas.microsoft.com/office/powerpoint/2010/main" val="17737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</a:rPr>
              <a:t>Data Exploration: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Hour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of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the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day</a:t>
            </a:r>
            <a:endParaRPr lang="en-US" b="1">
              <a:solidFill>
                <a:srgbClr val="FF82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1B090-9336-5F4C-9382-5385E04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23" y="2073332"/>
            <a:ext cx="5548071" cy="4784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BFDC3-2E5E-874E-ACCF-24D68770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957" y="2077689"/>
            <a:ext cx="5205910" cy="478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50B9A-42DF-604C-8DE8-B85A17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868" y="2073332"/>
            <a:ext cx="1918793" cy="288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260A0-D82B-7D4C-B0E1-BAD9120B1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053" y="2048813"/>
            <a:ext cx="2427020" cy="2991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287537-8949-5B48-9A9E-76EA7DD7DBE1}"/>
              </a:ext>
            </a:extLst>
          </p:cNvPr>
          <p:cNvSpPr txBox="1"/>
          <p:nvPr/>
        </p:nvSpPr>
        <p:spPr>
          <a:xfrm>
            <a:off x="36000" y="1168840"/>
            <a:ext cx="3960000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Whether there are concentrated time slot ppl love to buy?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A96CF-A4A9-DD42-9F49-864372747E4B}"/>
              </a:ext>
            </a:extLst>
          </p:cNvPr>
          <p:cNvSpPr txBox="1"/>
          <p:nvPr/>
        </p:nvSpPr>
        <p:spPr>
          <a:xfrm>
            <a:off x="4163822" y="1173023"/>
            <a:ext cx="936102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10:00-15:00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FB21-1648-0143-A842-37F4C1EAEE33}"/>
              </a:ext>
            </a:extLst>
          </p:cNvPr>
          <p:cNvSpPr txBox="1"/>
          <p:nvPr/>
        </p:nvSpPr>
        <p:spPr>
          <a:xfrm>
            <a:off x="5303306" y="1168840"/>
            <a:ext cx="3888430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What do they like to buy in the morning and afternoon?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F3A92-B095-C04D-9ED0-FED13D4CEE1F}"/>
              </a:ext>
            </a:extLst>
          </p:cNvPr>
          <p:cNvSpPr txBox="1"/>
          <p:nvPr/>
        </p:nvSpPr>
        <p:spPr>
          <a:xfrm>
            <a:off x="9308505" y="1168840"/>
            <a:ext cx="2844000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Pick the top 2000 popular items to study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090E0-5867-ED44-ADE3-A198ACBD0A97}"/>
              </a:ext>
            </a:extLst>
          </p:cNvPr>
          <p:cNvSpPr txBox="1"/>
          <p:nvPr/>
        </p:nvSpPr>
        <p:spPr>
          <a:xfrm>
            <a:off x="8735189" y="1643396"/>
            <a:ext cx="3245795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Calculate the mean order hour of each product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697C3-08F5-DA49-A948-1042E6D2958F}"/>
              </a:ext>
            </a:extLst>
          </p:cNvPr>
          <p:cNvSpPr txBox="1"/>
          <p:nvPr/>
        </p:nvSpPr>
        <p:spPr>
          <a:xfrm>
            <a:off x="5301066" y="1643394"/>
            <a:ext cx="2939781" cy="276999"/>
          </a:xfrm>
          <a:prstGeom prst="rect">
            <a:avLst/>
          </a:prstGeom>
          <a:noFill/>
          <a:ln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Split the morning and afternoon product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5AFA2-97DF-2546-A423-5CA036C69214}"/>
              </a:ext>
            </a:extLst>
          </p:cNvPr>
          <p:cNvSpPr txBox="1"/>
          <p:nvPr/>
        </p:nvSpPr>
        <p:spPr>
          <a:xfrm>
            <a:off x="207842" y="1643394"/>
            <a:ext cx="4598882" cy="276999"/>
          </a:xfrm>
          <a:prstGeom prst="rect">
            <a:avLst/>
          </a:prstGeom>
          <a:noFill/>
          <a:ln w="31750">
            <a:solidFill>
              <a:srgbClr val="FF82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Conclusion: People love to buy ICE CREAM in the afternoon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CF069B-4AF3-154A-A25B-13885AD6CCE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96000" y="1307340"/>
            <a:ext cx="167822" cy="4183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081A89-72B1-3344-A003-629BD58AA47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5099924" y="1307340"/>
            <a:ext cx="203382" cy="4183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86BE84-F785-4B49-969B-A42284CECBE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191736" y="1307340"/>
            <a:ext cx="116769" cy="0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74E1FC-75AB-D647-BC90-B3B90BC725C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730505" y="1445839"/>
            <a:ext cx="0" cy="197555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2CD598-8E51-9846-B25B-8E8D9050ED41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 flipV="1">
            <a:off x="8240847" y="1781894"/>
            <a:ext cx="494342" cy="2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A46B31-75C9-EA44-8EA0-822CCB184355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4806724" y="1781894"/>
            <a:ext cx="494342" cy="0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4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FF87CB-F2C8-064B-AA14-32AF5DF72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260030"/>
              </p:ext>
            </p:extLst>
          </p:nvPr>
        </p:nvGraphicFramePr>
        <p:xfrm>
          <a:off x="2256968" y="5661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F340567-17CE-AD41-9CCE-E7C4CE8633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80" y="854169"/>
            <a:ext cx="348398" cy="38926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D583401-FEE3-ED4F-BD81-C6BCE78A6A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80" y="5276671"/>
            <a:ext cx="348398" cy="38926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66D988B-5BE6-F443-89A8-146EC8EEE0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80" y="1590418"/>
            <a:ext cx="348398" cy="38926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B7210D1-DDA8-EB4B-B2B9-76FBDE22F2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80" y="2337117"/>
            <a:ext cx="348398" cy="38926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41C8C7C-F283-8140-B146-34068517F5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80" y="4553385"/>
            <a:ext cx="348398" cy="38926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9E2760F-61FB-774F-ABAA-4E6598406C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80" y="3815385"/>
            <a:ext cx="348398" cy="389260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5102C459-F82A-494A-B26C-96EAFB76E8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80" y="3077385"/>
            <a:ext cx="348398" cy="3892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09BE37-B05C-434B-B59A-4DA03527D902}"/>
              </a:ext>
            </a:extLst>
          </p:cNvPr>
          <p:cNvSpPr/>
          <p:nvPr/>
        </p:nvSpPr>
        <p:spPr>
          <a:xfrm>
            <a:off x="291815" y="2726377"/>
            <a:ext cx="2623924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zh-CN" sz="5400" b="1" cap="none" spc="0">
                <a:ln w="0"/>
                <a:solidFill>
                  <a:srgbClr val="E37D1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幼圆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7327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</a:rPr>
              <a:t>Data Exploration</a:t>
            </a:r>
            <a:r>
              <a:rPr lang="zh-CN" altLang="en-US" b="1">
                <a:solidFill>
                  <a:srgbClr val="FF8200"/>
                </a:solidFill>
              </a:rPr>
              <a:t> </a:t>
            </a:r>
            <a:r>
              <a:rPr lang="en-US" altLang="zh-CN" b="1">
                <a:solidFill>
                  <a:srgbClr val="FF8200"/>
                </a:solidFill>
              </a:rPr>
              <a:t>Highlights</a:t>
            </a:r>
            <a:endParaRPr lang="en-US" b="1">
              <a:solidFill>
                <a:srgbClr val="FF82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9A935C-DAFA-474E-B8B6-21D407741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35525"/>
              </p:ext>
            </p:extLst>
          </p:nvPr>
        </p:nvGraphicFramePr>
        <p:xfrm>
          <a:off x="333772" y="1196752"/>
          <a:ext cx="11521279" cy="54726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62430">
                  <a:extLst>
                    <a:ext uri="{9D8B030D-6E8A-4147-A177-3AD203B41FA5}">
                      <a16:colId xmlns:a16="http://schemas.microsoft.com/office/drawing/2014/main" val="3103123156"/>
                    </a:ext>
                  </a:extLst>
                </a:gridCol>
                <a:gridCol w="3792719">
                  <a:extLst>
                    <a:ext uri="{9D8B030D-6E8A-4147-A177-3AD203B41FA5}">
                      <a16:colId xmlns:a16="http://schemas.microsoft.com/office/drawing/2014/main" val="3128786155"/>
                    </a:ext>
                  </a:extLst>
                </a:gridCol>
                <a:gridCol w="4866130">
                  <a:extLst>
                    <a:ext uri="{9D8B030D-6E8A-4147-A177-3AD203B41FA5}">
                      <a16:colId xmlns:a16="http://schemas.microsoft.com/office/drawing/2014/main" val="931515296"/>
                    </a:ext>
                  </a:extLst>
                </a:gridCol>
              </a:tblGrid>
              <a:tr h="482398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What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study</a:t>
                      </a:r>
                      <a:endParaRPr lang="en-US"/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What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found</a:t>
                      </a:r>
                      <a:endParaRPr lang="en-US"/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What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can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do</a:t>
                      </a:r>
                      <a:endParaRPr lang="en-US"/>
                    </a:p>
                  </a:txBody>
                  <a:tcPr anchor="ctr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337040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Hour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of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day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10:00AM-18:00PM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peaking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hours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Schedule shoppers and re-stock to keep the grocery filled with demand products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33240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Day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of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week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Sunday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and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Monday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high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sales,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Thursday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is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lowest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Arrange more shoppers on Sunday and Monday and less in the mid weekdays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763960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Days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since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prior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order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Customers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always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buy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weekly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(7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days)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and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monthly(30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days)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Update recommendation system to each user when he/she re-log into the app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675271"/>
                  </a:ext>
                </a:extLst>
              </a:tr>
              <a:tr h="745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Product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Banana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is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popular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product.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Organic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also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popular.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Put the Top popular products (like organic products) and most reordered products on the eye-catching place of the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041977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Aisle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Fruit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&amp;Vegetables,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Milk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and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eggs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top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Frequently schedule store staff to check the freshness and best-before date of these products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90367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Department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Products,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Diary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eggs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and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Beverages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Top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Collaborate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closely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distributors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keep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supply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of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these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high-demand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877968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Reordered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Almost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59.9%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reordered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again.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Milk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is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reordered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product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Milk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should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be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in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first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place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for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reordering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suggestion.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125632"/>
                  </a:ext>
                </a:extLst>
              </a:tr>
              <a:tr h="606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+mn-lt"/>
                        </a:rPr>
                        <a:t>Added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first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cart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+mn-lt"/>
                        </a:rPr>
                        <a:t>White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multifold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towels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are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added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cart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first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mostly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+mn-lt"/>
                        </a:rPr>
                        <a:t>Some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daily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CA" altLang="zh-CN" sz="1400">
                          <a:latin typeface="+mn-lt"/>
                        </a:rPr>
                        <a:t>necessities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should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also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be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listed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in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the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reorder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suggestion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based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on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a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regular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time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mode.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6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Model Measure Explanation</a:t>
            </a:r>
            <a:endParaRPr lang="zh-CN" altLang="en-US" b="1">
              <a:solidFill>
                <a:srgbClr val="FF8200"/>
              </a:solidFill>
              <a:ea typeface="幼圆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FDA986-EC50-4A33-A101-4A24E5B2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4" y="1405555"/>
            <a:ext cx="6077164" cy="4345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CB9FE-3819-4ADB-A236-744FCE97B7C3}"/>
              </a:ext>
            </a:extLst>
          </p:cNvPr>
          <p:cNvSpPr txBox="1"/>
          <p:nvPr/>
        </p:nvSpPr>
        <p:spPr>
          <a:xfrm>
            <a:off x="6608323" y="1092581"/>
            <a:ext cx="54550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True Positives (TP)</a:t>
            </a:r>
            <a:r>
              <a:rPr lang="en-US" sz="1400">
                <a:ea typeface="+mn-lt"/>
                <a:cs typeface="+mn-lt"/>
              </a:rPr>
              <a:t> - These are the correctly predicted positive values which means that the value of actual class is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yes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 and the value of predicted class is also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yes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23D2E-8C72-4194-8A17-710CD26DDB45}"/>
              </a:ext>
            </a:extLst>
          </p:cNvPr>
          <p:cNvSpPr txBox="1"/>
          <p:nvPr/>
        </p:nvSpPr>
        <p:spPr>
          <a:xfrm>
            <a:off x="6610193" y="1791844"/>
            <a:ext cx="54550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True Negatives (TN)</a:t>
            </a:r>
            <a:r>
              <a:rPr lang="en-US" sz="1400">
                <a:ea typeface="+mn-lt"/>
                <a:cs typeface="+mn-lt"/>
              </a:rPr>
              <a:t> - These are the correctly predicted negative values which means that the value of actual class is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no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 and value of predicted class is also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no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20BF4-12D6-45FF-A5AE-6C23E21508BF}"/>
              </a:ext>
            </a:extLst>
          </p:cNvPr>
          <p:cNvSpPr/>
          <p:nvPr/>
        </p:nvSpPr>
        <p:spPr>
          <a:xfrm>
            <a:off x="6526182" y="1045166"/>
            <a:ext cx="5528573" cy="1475359"/>
          </a:xfrm>
          <a:prstGeom prst="roundRect">
            <a:avLst/>
          </a:prstGeom>
          <a:noFill/>
          <a:ln>
            <a:solidFill>
              <a:srgbClr val="42B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B55514-F935-4F19-A436-9F40E3616E52}"/>
              </a:ext>
            </a:extLst>
          </p:cNvPr>
          <p:cNvSpPr txBox="1"/>
          <p:nvPr/>
        </p:nvSpPr>
        <p:spPr>
          <a:xfrm>
            <a:off x="6564190" y="2653923"/>
            <a:ext cx="5455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False Positives (FP)</a:t>
            </a:r>
            <a:r>
              <a:rPr lang="en-US" sz="1400">
                <a:ea typeface="+mn-lt"/>
                <a:cs typeface="+mn-lt"/>
              </a:rPr>
              <a:t> – When actual class is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no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 and predicted class is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yes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F38F2-4254-3544-9D08-A4EB0FFC887C}"/>
              </a:ext>
            </a:extLst>
          </p:cNvPr>
          <p:cNvSpPr txBox="1"/>
          <p:nvPr/>
        </p:nvSpPr>
        <p:spPr>
          <a:xfrm>
            <a:off x="6564190" y="3120495"/>
            <a:ext cx="5455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False Negatives (FN) – </a:t>
            </a:r>
            <a:r>
              <a:rPr lang="en-US" sz="1400">
                <a:ea typeface="+mn-lt"/>
                <a:cs typeface="+mn-lt"/>
              </a:rPr>
              <a:t>When actual class is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yes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 but predicted class in </a:t>
            </a:r>
            <a:r>
              <a:rPr lang="zh-CN" altLang="en-US" sz="1400">
                <a:ea typeface="+mn-lt"/>
                <a:cs typeface="+mn-lt"/>
              </a:rPr>
              <a:t>“</a:t>
            </a:r>
            <a:r>
              <a:rPr lang="en-US" sz="1400">
                <a:ea typeface="+mn-lt"/>
                <a:cs typeface="+mn-lt"/>
              </a:rPr>
              <a:t>no</a:t>
            </a:r>
            <a:r>
              <a:rPr lang="zh-CN" altLang="en-US" sz="1400">
                <a:ea typeface="+mn-lt"/>
                <a:cs typeface="+mn-lt"/>
              </a:rPr>
              <a:t>”</a:t>
            </a:r>
            <a:r>
              <a:rPr lang="en-US" sz="1400">
                <a:ea typeface="+mn-lt"/>
                <a:cs typeface="+mn-lt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CF1ACC-28E2-D244-B33C-46DD96BC9921}"/>
              </a:ext>
            </a:extLst>
          </p:cNvPr>
          <p:cNvSpPr/>
          <p:nvPr/>
        </p:nvSpPr>
        <p:spPr>
          <a:xfrm>
            <a:off x="6534770" y="2653923"/>
            <a:ext cx="5528574" cy="989792"/>
          </a:xfrm>
          <a:prstGeom prst="roundRect">
            <a:avLst/>
          </a:prstGeom>
          <a:noFill/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AA2EAE-0F90-134C-A128-94F56BBB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90" y="3767130"/>
            <a:ext cx="2787486" cy="486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31C70-FD55-434F-BDF1-C42D3E365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771" y="4337476"/>
            <a:ext cx="2024102" cy="486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F3EE84-8169-864B-B122-8BFF9B3AC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182" y="4907822"/>
            <a:ext cx="1787501" cy="49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7239D7-E394-8C42-8C98-3F24719E7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5920" y="4943868"/>
            <a:ext cx="2827803" cy="4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9A76-E312-2B44-BDCB-BDEE8CE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Instacart</a:t>
            </a:r>
            <a:r>
              <a:rPr lang="zh-CN" altLang="en-US" b="1">
                <a:solidFill>
                  <a:srgbClr val="FF8200"/>
                </a:solidFill>
                <a:ea typeface="幼圆"/>
              </a:rPr>
              <a:t> </a:t>
            </a:r>
            <a:r>
              <a:rPr lang="en-US" altLang="zh-CN" b="1">
                <a:solidFill>
                  <a:srgbClr val="FF8200"/>
                </a:solidFill>
                <a:ea typeface="幼圆"/>
              </a:rPr>
              <a:t>Introduction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B54DC5-AB7F-9646-9789-07964F020779}"/>
              </a:ext>
            </a:extLst>
          </p:cNvPr>
          <p:cNvSpPr/>
          <p:nvPr/>
        </p:nvSpPr>
        <p:spPr>
          <a:xfrm>
            <a:off x="1611915" y="1283064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03F1BE-3733-1F49-8D4F-1C05DE244752}"/>
              </a:ext>
            </a:extLst>
          </p:cNvPr>
          <p:cNvSpPr/>
          <p:nvPr/>
        </p:nvSpPr>
        <p:spPr>
          <a:xfrm>
            <a:off x="1611915" y="2852936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150DAB-CFFE-5849-B62E-C8CA7D60A5F1}"/>
              </a:ext>
            </a:extLst>
          </p:cNvPr>
          <p:cNvSpPr/>
          <p:nvPr/>
        </p:nvSpPr>
        <p:spPr>
          <a:xfrm>
            <a:off x="1611915" y="4554934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7FB8BE-5281-CE4D-8B9C-521D501DB4BC}"/>
              </a:ext>
            </a:extLst>
          </p:cNvPr>
          <p:cNvSpPr/>
          <p:nvPr/>
        </p:nvSpPr>
        <p:spPr>
          <a:xfrm>
            <a:off x="3484123" y="1283064"/>
            <a:ext cx="792088" cy="792088"/>
          </a:xfrm>
          <a:prstGeom prst="ellipse">
            <a:avLst/>
          </a:prstGeom>
          <a:noFill/>
          <a:ln w="76200">
            <a:solidFill>
              <a:srgbClr val="42B12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006EB7-6659-6340-A2D8-938CBC69CC3B}"/>
              </a:ext>
            </a:extLst>
          </p:cNvPr>
          <p:cNvSpPr/>
          <p:nvPr/>
        </p:nvSpPr>
        <p:spPr>
          <a:xfrm>
            <a:off x="5356331" y="1283064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6564E-AF2F-6E48-9C5B-4D326E3FB4E7}"/>
              </a:ext>
            </a:extLst>
          </p:cNvPr>
          <p:cNvSpPr/>
          <p:nvPr/>
        </p:nvSpPr>
        <p:spPr>
          <a:xfrm>
            <a:off x="7228539" y="1268760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hopper Icons - Download Free Vector Icons | Noun Project">
            <a:extLst>
              <a:ext uri="{FF2B5EF4-FFF2-40B4-BE49-F238E27FC236}">
                <a16:creationId xmlns:a16="http://schemas.microsoft.com/office/drawing/2014/main" id="{55A0FDCB-CA89-3946-AAAA-174B741C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03" y="1393568"/>
            <a:ext cx="487192" cy="4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livery, motorbike, motorcycle, rider, shipping icon - Download on  Iconfinder">
            <a:extLst>
              <a:ext uri="{FF2B5EF4-FFF2-40B4-BE49-F238E27FC236}">
                <a16:creationId xmlns:a16="http://schemas.microsoft.com/office/drawing/2014/main" id="{A62443D6-629F-1F45-AEB9-CB39EE23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47" y="1393568"/>
            <a:ext cx="515145" cy="51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ndor Icons - Download Free Vector Icons | Noun Project">
            <a:extLst>
              <a:ext uri="{FF2B5EF4-FFF2-40B4-BE49-F238E27FC236}">
                <a16:creationId xmlns:a16="http://schemas.microsoft.com/office/drawing/2014/main" id="{33967E93-97A2-D34A-A18A-3AF64CA4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63" y="1453889"/>
            <a:ext cx="477247" cy="4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imple House Icons - Download Free Vector Icons | Noun Project">
            <a:extLst>
              <a:ext uri="{FF2B5EF4-FFF2-40B4-BE49-F238E27FC236}">
                <a16:creationId xmlns:a16="http://schemas.microsoft.com/office/drawing/2014/main" id="{32B41C77-D6E6-5747-9523-961D08D8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08" y="1410552"/>
            <a:ext cx="508503" cy="50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7E845F-F936-B44E-B417-4E9CCC5F5232}"/>
              </a:ext>
            </a:extLst>
          </p:cNvPr>
          <p:cNvSpPr txBox="1"/>
          <p:nvPr/>
        </p:nvSpPr>
        <p:spPr>
          <a:xfrm>
            <a:off x="1466070" y="2165766"/>
            <a:ext cx="11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Select location</a:t>
            </a:r>
          </a:p>
        </p:txBody>
      </p:sp>
      <p:pic>
        <p:nvPicPr>
          <p:cNvPr id="1044" name="Picture 20" descr="Free store icon png vector - Pixsector">
            <a:extLst>
              <a:ext uri="{FF2B5EF4-FFF2-40B4-BE49-F238E27FC236}">
                <a16:creationId xmlns:a16="http://schemas.microsoft.com/office/drawing/2014/main" id="{3250E772-32F0-0B41-8A9C-2CEB9A09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4858" y="2937218"/>
            <a:ext cx="646201" cy="6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CEF8A9-798F-DB4A-BAF9-4FD3640EFF68}"/>
              </a:ext>
            </a:extLst>
          </p:cNvPr>
          <p:cNvSpPr txBox="1"/>
          <p:nvPr/>
        </p:nvSpPr>
        <p:spPr>
          <a:xfrm>
            <a:off x="1413892" y="3726419"/>
            <a:ext cx="12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Select Available 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60C06-DC9D-BD43-A91D-5D3432553FF9}"/>
              </a:ext>
            </a:extLst>
          </p:cNvPr>
          <p:cNvSpPr txBox="1"/>
          <p:nvPr/>
        </p:nvSpPr>
        <p:spPr>
          <a:xfrm>
            <a:off x="1467899" y="5436873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Select Grocery Products and Pay</a:t>
            </a:r>
          </a:p>
        </p:txBody>
      </p:sp>
      <p:pic>
        <p:nvPicPr>
          <p:cNvPr id="1048" name="Picture 24" descr="Shopping Cart Icon from Miscellaneous Elements Pack | Free Download">
            <a:extLst>
              <a:ext uri="{FF2B5EF4-FFF2-40B4-BE49-F238E27FC236}">
                <a16:creationId xmlns:a16="http://schemas.microsoft.com/office/drawing/2014/main" id="{8512C47A-796B-214F-B2A7-B32553DD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15" y="4754828"/>
            <a:ext cx="516696" cy="51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29EB31-F7E7-3245-94D8-312F39EBF139}"/>
              </a:ext>
            </a:extLst>
          </p:cNvPr>
          <p:cNvCxnSpPr>
            <a:cxnSpLocks/>
          </p:cNvCxnSpPr>
          <p:nvPr/>
        </p:nvCxnSpPr>
        <p:spPr>
          <a:xfrm flipH="1">
            <a:off x="2548019" y="1679108"/>
            <a:ext cx="792088" cy="0"/>
          </a:xfrm>
          <a:prstGeom prst="straightConnector1">
            <a:avLst/>
          </a:prstGeom>
          <a:ln w="19050">
            <a:solidFill>
              <a:srgbClr val="42B12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AC969F-56C0-DE46-AD62-73C923892C5B}"/>
              </a:ext>
            </a:extLst>
          </p:cNvPr>
          <p:cNvCxnSpPr>
            <a:cxnSpLocks/>
          </p:cNvCxnSpPr>
          <p:nvPr/>
        </p:nvCxnSpPr>
        <p:spPr>
          <a:xfrm>
            <a:off x="2007959" y="2442765"/>
            <a:ext cx="0" cy="320956"/>
          </a:xfrm>
          <a:prstGeom prst="straightConnector1">
            <a:avLst/>
          </a:prstGeom>
          <a:ln w="19050">
            <a:solidFill>
              <a:srgbClr val="42B12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CA3A06-D09F-9E44-B997-0D612FB54841}"/>
              </a:ext>
            </a:extLst>
          </p:cNvPr>
          <p:cNvCxnSpPr>
            <a:cxnSpLocks/>
          </p:cNvCxnSpPr>
          <p:nvPr/>
        </p:nvCxnSpPr>
        <p:spPr>
          <a:xfrm>
            <a:off x="2009777" y="4188084"/>
            <a:ext cx="0" cy="249028"/>
          </a:xfrm>
          <a:prstGeom prst="straightConnector1">
            <a:avLst/>
          </a:prstGeom>
          <a:ln w="19050">
            <a:solidFill>
              <a:srgbClr val="42B12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DC9DB92-C689-ED4A-847D-5811AB88E24C}"/>
              </a:ext>
            </a:extLst>
          </p:cNvPr>
          <p:cNvSpPr txBox="1"/>
          <p:nvPr/>
        </p:nvSpPr>
        <p:spPr>
          <a:xfrm>
            <a:off x="3305433" y="2169569"/>
            <a:ext cx="11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Buyer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01DA2-A4B4-9A47-93C1-BC4BF904D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2062" y="3196326"/>
            <a:ext cx="3937286" cy="323177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ADAAEE7-F95A-9145-8EBC-2F37577087B7}"/>
              </a:ext>
            </a:extLst>
          </p:cNvPr>
          <p:cNvSpPr/>
          <p:nvPr/>
        </p:nvSpPr>
        <p:spPr>
          <a:xfrm>
            <a:off x="10375018" y="4554934"/>
            <a:ext cx="792088" cy="7920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30" descr="Admin Svg Png Icon Free Download (#325788) - OnlineWebFonts.COM">
            <a:extLst>
              <a:ext uri="{FF2B5EF4-FFF2-40B4-BE49-F238E27FC236}">
                <a16:creationId xmlns:a16="http://schemas.microsoft.com/office/drawing/2014/main" id="{FD9EC4D2-DE2D-7945-9392-106A2AB8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824" y="4740045"/>
            <a:ext cx="468266" cy="4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1A2F0C-9A2E-8643-B907-95EFFA64235F}"/>
              </a:ext>
            </a:extLst>
          </p:cNvPr>
          <p:cNvCxnSpPr>
            <a:cxnSpLocks/>
          </p:cNvCxnSpPr>
          <p:nvPr/>
        </p:nvCxnSpPr>
        <p:spPr>
          <a:xfrm>
            <a:off x="2548019" y="4960001"/>
            <a:ext cx="1184657" cy="9024"/>
          </a:xfrm>
          <a:prstGeom prst="straightConnector1">
            <a:avLst/>
          </a:prstGeom>
          <a:ln w="19050">
            <a:solidFill>
              <a:srgbClr val="42B12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FC6ACF-508A-D846-A6D0-D3D9F3143EBB}"/>
              </a:ext>
            </a:extLst>
          </p:cNvPr>
          <p:cNvCxnSpPr>
            <a:cxnSpLocks/>
          </p:cNvCxnSpPr>
          <p:nvPr/>
        </p:nvCxnSpPr>
        <p:spPr>
          <a:xfrm flipH="1">
            <a:off x="4420227" y="1679108"/>
            <a:ext cx="792088" cy="0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30062A-8A77-F547-B1FE-FFE46D04E758}"/>
              </a:ext>
            </a:extLst>
          </p:cNvPr>
          <p:cNvCxnSpPr>
            <a:cxnSpLocks/>
          </p:cNvCxnSpPr>
          <p:nvPr/>
        </p:nvCxnSpPr>
        <p:spPr>
          <a:xfrm flipH="1">
            <a:off x="6317502" y="1679108"/>
            <a:ext cx="792088" cy="0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FE7B719-C0F9-E84B-8716-D9B0F0169A7F}"/>
              </a:ext>
            </a:extLst>
          </p:cNvPr>
          <p:cNvSpPr txBox="1"/>
          <p:nvPr/>
        </p:nvSpPr>
        <p:spPr>
          <a:xfrm>
            <a:off x="5212315" y="2171226"/>
            <a:ext cx="118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Delivery to your doorstep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76DFC4-4448-BF45-8AE6-9BAAD98A5CBF}"/>
              </a:ext>
            </a:extLst>
          </p:cNvPr>
          <p:cNvSpPr txBox="1"/>
          <p:nvPr/>
        </p:nvSpPr>
        <p:spPr>
          <a:xfrm>
            <a:off x="7072877" y="2165765"/>
            <a:ext cx="11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Vendor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1B68E91-C3DD-7745-942B-28E87308964C}"/>
              </a:ext>
            </a:extLst>
          </p:cNvPr>
          <p:cNvCxnSpPr>
            <a:cxnSpLocks/>
          </p:cNvCxnSpPr>
          <p:nvPr/>
        </p:nvCxnSpPr>
        <p:spPr>
          <a:xfrm flipV="1">
            <a:off x="7516571" y="2442767"/>
            <a:ext cx="0" cy="698201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073757-0A5D-A346-AB84-78CF6B4C1F9E}"/>
              </a:ext>
            </a:extLst>
          </p:cNvPr>
          <p:cNvCxnSpPr>
            <a:cxnSpLocks/>
          </p:cNvCxnSpPr>
          <p:nvPr/>
        </p:nvCxnSpPr>
        <p:spPr>
          <a:xfrm>
            <a:off x="7804603" y="2442764"/>
            <a:ext cx="0" cy="698204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D90B8F8-A6AE-0D42-B734-4DA6D6831F7E}"/>
              </a:ext>
            </a:extLst>
          </p:cNvPr>
          <p:cNvSpPr txBox="1"/>
          <p:nvPr/>
        </p:nvSpPr>
        <p:spPr>
          <a:xfrm>
            <a:off x="6711077" y="2556930"/>
            <a:ext cx="78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Receive order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65592B-1454-2744-A39C-FE45569FA6B4}"/>
              </a:ext>
            </a:extLst>
          </p:cNvPr>
          <p:cNvSpPr txBox="1"/>
          <p:nvPr/>
        </p:nvSpPr>
        <p:spPr>
          <a:xfrm>
            <a:off x="7684947" y="253268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Create Shop and List Grocery products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132C2B-A9BA-844A-BED3-BFF369DD165F}"/>
              </a:ext>
            </a:extLst>
          </p:cNvPr>
          <p:cNvSpPr txBox="1"/>
          <p:nvPr/>
        </p:nvSpPr>
        <p:spPr>
          <a:xfrm>
            <a:off x="9699331" y="2863723"/>
            <a:ext cx="2143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Transfer Amount</a:t>
            </a:r>
            <a:br>
              <a:rPr lang="en-US" sz="1200">
                <a:solidFill>
                  <a:schemeClr val="tx2"/>
                </a:solidFill>
              </a:rPr>
            </a:br>
            <a:r>
              <a:rPr lang="en-US" sz="1200">
                <a:solidFill>
                  <a:schemeClr val="tx2"/>
                </a:solidFill>
              </a:rPr>
              <a:t>(payment and commission)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528DF7-C491-5944-850B-BFBE519D152C}"/>
              </a:ext>
            </a:extLst>
          </p:cNvPr>
          <p:cNvCxnSpPr>
            <a:cxnSpLocks/>
          </p:cNvCxnSpPr>
          <p:nvPr/>
        </p:nvCxnSpPr>
        <p:spPr>
          <a:xfrm flipH="1" flipV="1">
            <a:off x="10771062" y="3384299"/>
            <a:ext cx="17896" cy="1052813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0A0D9BF-7918-124F-B993-51967EEBA238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8880572" y="973233"/>
            <a:ext cx="1198920" cy="2582060"/>
          </a:xfrm>
          <a:prstGeom prst="bentConnector2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13F09B9-14C5-DC44-BCA8-A5637C06E106}"/>
              </a:ext>
            </a:extLst>
          </p:cNvPr>
          <p:cNvSpPr txBox="1"/>
          <p:nvPr/>
        </p:nvSpPr>
        <p:spPr>
          <a:xfrm>
            <a:off x="10176996" y="5464844"/>
            <a:ext cx="11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Admin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2F2B0F-52D8-B047-8D84-7686B1AAB776}"/>
              </a:ext>
            </a:extLst>
          </p:cNvPr>
          <p:cNvCxnSpPr>
            <a:cxnSpLocks/>
          </p:cNvCxnSpPr>
          <p:nvPr/>
        </p:nvCxnSpPr>
        <p:spPr>
          <a:xfrm>
            <a:off x="9527594" y="4950978"/>
            <a:ext cx="703408" cy="0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9C167A-5989-564B-BC60-BB8A157067BC}"/>
              </a:ext>
            </a:extLst>
          </p:cNvPr>
          <p:cNvCxnSpPr>
            <a:cxnSpLocks/>
          </p:cNvCxnSpPr>
          <p:nvPr/>
        </p:nvCxnSpPr>
        <p:spPr>
          <a:xfrm flipH="1">
            <a:off x="9504477" y="5085184"/>
            <a:ext cx="672519" cy="0"/>
          </a:xfrm>
          <a:prstGeom prst="straightConnector1">
            <a:avLst/>
          </a:pr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5FB8FC7-54E1-AE4A-8658-7560C0BD6479}"/>
              </a:ext>
            </a:extLst>
          </p:cNvPr>
          <p:cNvSpPr txBox="1"/>
          <p:nvPr/>
        </p:nvSpPr>
        <p:spPr>
          <a:xfrm>
            <a:off x="9323244" y="4453720"/>
            <a:ext cx="111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Receive payments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89E8C8-A5F4-7147-AAC7-300C8F472C87}"/>
              </a:ext>
            </a:extLst>
          </p:cNvPr>
          <p:cNvSpPr txBox="1"/>
          <p:nvPr/>
        </p:nvSpPr>
        <p:spPr>
          <a:xfrm>
            <a:off x="9349192" y="5183292"/>
            <a:ext cx="111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Manage Website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9117312-E3EC-2142-8945-7E647A57A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9357" y="3197004"/>
            <a:ext cx="1561671" cy="30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>
                <a:solidFill>
                  <a:srgbClr val="FF8200"/>
                </a:solidFill>
              </a:rPr>
              <a:t>Problem Statement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34D6C87-A46C-4A4C-AD79-87B6AD0DF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8084" y="37998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F6F8F3-FA2F-1944-9869-E842CE27E115}"/>
              </a:ext>
            </a:extLst>
          </p:cNvPr>
          <p:cNvSpPr/>
          <p:nvPr/>
        </p:nvSpPr>
        <p:spPr>
          <a:xfrm>
            <a:off x="1845940" y="1704892"/>
            <a:ext cx="8352928" cy="1417128"/>
          </a:xfrm>
          <a:prstGeom prst="roundRect">
            <a:avLst/>
          </a:prstGeom>
          <a:noFill/>
          <a:ln w="19050"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97B2B-F1BC-7648-A410-55816164FD14}"/>
              </a:ext>
            </a:extLst>
          </p:cNvPr>
          <p:cNvSpPr txBox="1"/>
          <p:nvPr/>
        </p:nvSpPr>
        <p:spPr>
          <a:xfrm>
            <a:off x="1845940" y="2045767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 </a:t>
            </a:r>
            <a:r>
              <a:rPr lang="zh-CN" altLang="en-US" sz="1500"/>
              <a:t>“</a:t>
            </a:r>
            <a:r>
              <a:rPr lang="en-US" sz="1500"/>
              <a:t>Instacart is challenging the Kaggle community to use this anonymized data on customer orders over time to predict which previously purchased products will be in a user’s next order.</a:t>
            </a:r>
            <a:r>
              <a:rPr lang="zh-CN" altLang="en-US" sz="1500"/>
              <a:t>”</a:t>
            </a:r>
            <a:r>
              <a:rPr lang="en-US" sz="1500"/>
              <a:t> - Kaggle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075574-4039-1341-9159-45FCE6910B78}"/>
              </a:ext>
            </a:extLst>
          </p:cNvPr>
          <p:cNvSpPr/>
          <p:nvPr/>
        </p:nvSpPr>
        <p:spPr>
          <a:xfrm>
            <a:off x="2496111" y="4218999"/>
            <a:ext cx="66226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zh-CN" sz="1500"/>
              <a:t>Anticipate user’s next purchase</a:t>
            </a:r>
          </a:p>
          <a:p>
            <a:pPr marL="285750" indent="-285750">
              <a:buBlip>
                <a:blip r:embed="rId3"/>
              </a:buBlip>
            </a:pPr>
            <a:r>
              <a:rPr lang="en-US" altLang="zh-CN" sz="1500"/>
              <a:t>Increase basket size by using recommendation engine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317BCBF-EAD4-1D40-B9C4-CD2300C903A5}"/>
              </a:ext>
            </a:extLst>
          </p:cNvPr>
          <p:cNvSpPr/>
          <p:nvPr/>
        </p:nvSpPr>
        <p:spPr>
          <a:xfrm>
            <a:off x="1837428" y="3645464"/>
            <a:ext cx="8348244" cy="1661275"/>
          </a:xfrm>
          <a:prstGeom prst="roundRect">
            <a:avLst/>
          </a:prstGeom>
          <a:noFill/>
          <a:ln w="19050"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740432-4C7F-A143-9784-04C7607252DD}"/>
              </a:ext>
            </a:extLst>
          </p:cNvPr>
          <p:cNvSpPr/>
          <p:nvPr/>
        </p:nvSpPr>
        <p:spPr>
          <a:xfrm>
            <a:off x="3669284" y="3818889"/>
            <a:ext cx="46845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000" b="1">
                <a:ln/>
                <a:solidFill>
                  <a:schemeClr val="accent3"/>
                </a:solidFill>
              </a:rPr>
              <a:t>Objectives</a:t>
            </a:r>
            <a:endParaRPr lang="en-US" sz="2000" b="1" cap="none" spc="0">
              <a:ln/>
              <a:solidFill>
                <a:schemeClr val="accent3"/>
              </a:solidFill>
              <a:effectLst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6F727-54FC-F449-8AC1-D034C9684EA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6011550" y="3122020"/>
            <a:ext cx="10854" cy="523444"/>
          </a:xfrm>
          <a:prstGeom prst="straightConnector1">
            <a:avLst/>
          </a:prstGeom>
          <a:ln w="19050">
            <a:solidFill>
              <a:srgbClr val="FF8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9603A5F-162C-433D-947F-F768DDB49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279152"/>
              </p:ext>
            </p:extLst>
          </p:nvPr>
        </p:nvGraphicFramePr>
        <p:xfrm>
          <a:off x="1299987" y="1476319"/>
          <a:ext cx="1466412" cy="241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12">
                  <a:extLst>
                    <a:ext uri="{9D8B030D-6E8A-4147-A177-3AD203B41FA5}">
                      <a16:colId xmlns:a16="http://schemas.microsoft.com/office/drawing/2014/main" val="1661774226"/>
                    </a:ext>
                  </a:extLst>
                </a:gridCol>
              </a:tblGrid>
              <a:tr h="403058"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Orders</a:t>
                      </a:r>
                    </a:p>
                  </a:txBody>
                  <a:tcPr anchor="ctr">
                    <a:solidFill>
                      <a:srgbClr val="42B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76159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r>
                        <a:rPr lang="en-CA" sz="1400" err="1"/>
                        <a:t>Order_id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8784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r>
                        <a:rPr lang="en-CA" sz="1400" err="1"/>
                        <a:t>User_id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956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r>
                        <a:rPr lang="en-CA" sz="1400" err="1"/>
                        <a:t>Order_number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235951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r>
                        <a:rPr lang="en-CA" sz="1400" err="1"/>
                        <a:t>Order_dow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080364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r>
                        <a:rPr lang="en-CA" sz="140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92023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C28567E4-6E9D-41FB-BF23-ADFBF4FA7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910380"/>
              </p:ext>
            </p:extLst>
          </p:nvPr>
        </p:nvGraphicFramePr>
        <p:xfrm>
          <a:off x="3545067" y="1863275"/>
          <a:ext cx="1757257" cy="2143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57">
                  <a:extLst>
                    <a:ext uri="{9D8B030D-6E8A-4147-A177-3AD203B41FA5}">
                      <a16:colId xmlns:a16="http://schemas.microsoft.com/office/drawing/2014/main" val="1661774226"/>
                    </a:ext>
                  </a:extLst>
                </a:gridCol>
              </a:tblGrid>
              <a:tr h="359299">
                <a:tc>
                  <a:txBody>
                    <a:bodyPr/>
                    <a:lstStyle/>
                    <a:p>
                      <a:pPr algn="ctr"/>
                      <a:r>
                        <a:rPr lang="en-CA" sz="1600" err="1"/>
                        <a:t>Order_products</a:t>
                      </a:r>
                      <a:endParaRPr lang="en-CA" sz="1600"/>
                    </a:p>
                  </a:txBody>
                  <a:tcPr anchor="ctr">
                    <a:solidFill>
                      <a:srgbClr val="42B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76159"/>
                  </a:ext>
                </a:extLst>
              </a:tr>
              <a:tr h="356939">
                <a:tc>
                  <a:txBody>
                    <a:bodyPr/>
                    <a:lstStyle/>
                    <a:p>
                      <a:r>
                        <a:rPr lang="en-CA" sz="1400" err="1"/>
                        <a:t>Order_id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8784"/>
                  </a:ext>
                </a:extLst>
              </a:tr>
              <a:tr h="356939">
                <a:tc>
                  <a:txBody>
                    <a:bodyPr/>
                    <a:lstStyle/>
                    <a:p>
                      <a:r>
                        <a:rPr lang="en-CA" sz="1400" err="1"/>
                        <a:t>Product_id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956"/>
                  </a:ext>
                </a:extLst>
              </a:tr>
              <a:tr h="356939">
                <a:tc>
                  <a:txBody>
                    <a:bodyPr/>
                    <a:lstStyle/>
                    <a:p>
                      <a:r>
                        <a:rPr lang="en-CA" sz="1400" err="1"/>
                        <a:t>Add_to_cart_order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235951"/>
                  </a:ext>
                </a:extLst>
              </a:tr>
              <a:tr h="356939">
                <a:tc>
                  <a:txBody>
                    <a:bodyPr/>
                    <a:lstStyle/>
                    <a:p>
                      <a:r>
                        <a:rPr lang="en-CA" sz="1400"/>
                        <a:t>Reordered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080364"/>
                  </a:ext>
                </a:extLst>
              </a:tr>
              <a:tr h="356939">
                <a:tc>
                  <a:txBody>
                    <a:bodyPr/>
                    <a:lstStyle/>
                    <a:p>
                      <a:r>
                        <a:rPr lang="en-CA" sz="140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92023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9C1B373-D5F1-4B75-8B44-BC2F2BBE4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450788"/>
              </p:ext>
            </p:extLst>
          </p:nvPr>
        </p:nvGraphicFramePr>
        <p:xfrm>
          <a:off x="6028267" y="2438401"/>
          <a:ext cx="1591733" cy="248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733">
                  <a:extLst>
                    <a:ext uri="{9D8B030D-6E8A-4147-A177-3AD203B41FA5}">
                      <a16:colId xmlns:a16="http://schemas.microsoft.com/office/drawing/2014/main" val="1661774226"/>
                    </a:ext>
                  </a:extLst>
                </a:gridCol>
              </a:tblGrid>
              <a:tr h="404956"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Products</a:t>
                      </a:r>
                    </a:p>
                  </a:txBody>
                  <a:tcPr anchor="ctr">
                    <a:solidFill>
                      <a:srgbClr val="42B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76159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r>
                        <a:rPr lang="en-CA" sz="1400" err="1"/>
                        <a:t>Product_id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8784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r>
                        <a:rPr lang="en-CA" sz="1400" err="1"/>
                        <a:t>Product_name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956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r>
                        <a:rPr lang="en-CA" sz="1400" err="1"/>
                        <a:t>Aisle_id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235951"/>
                  </a:ext>
                </a:extLst>
              </a:tr>
              <a:tr h="465108">
                <a:tc>
                  <a:txBody>
                    <a:bodyPr/>
                    <a:lstStyle/>
                    <a:p>
                      <a:r>
                        <a:rPr lang="en-CA" sz="1400" err="1"/>
                        <a:t>Department_id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080364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r>
                        <a:rPr lang="en-CA" sz="140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92023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70340D0-EBE5-4F0C-A00D-944C116FF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562349"/>
              </p:ext>
            </p:extLst>
          </p:nvPr>
        </p:nvGraphicFramePr>
        <p:xfrm>
          <a:off x="8470676" y="2492896"/>
          <a:ext cx="1296144" cy="122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661774226"/>
                    </a:ext>
                  </a:extLst>
                </a:gridCol>
              </a:tblGrid>
              <a:tr h="408046"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Aisles</a:t>
                      </a:r>
                    </a:p>
                  </a:txBody>
                  <a:tcPr anchor="ctr">
                    <a:solidFill>
                      <a:srgbClr val="42B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76159"/>
                  </a:ext>
                </a:extLst>
              </a:tr>
              <a:tr h="408046">
                <a:tc>
                  <a:txBody>
                    <a:bodyPr/>
                    <a:lstStyle/>
                    <a:p>
                      <a:r>
                        <a:rPr lang="en-CA" sz="1400" err="1"/>
                        <a:t>Aisles_id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8784"/>
                  </a:ext>
                </a:extLst>
              </a:tr>
              <a:tr h="408046">
                <a:tc>
                  <a:txBody>
                    <a:bodyPr/>
                    <a:lstStyle/>
                    <a:p>
                      <a:r>
                        <a:rPr lang="en-CA" sz="1400"/>
                        <a:t>Aisle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956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E1E9B8C6-92BD-46BA-ABD8-608555C50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549547"/>
              </p:ext>
            </p:extLst>
          </p:nvPr>
        </p:nvGraphicFramePr>
        <p:xfrm>
          <a:off x="8398668" y="4005064"/>
          <a:ext cx="1512168" cy="144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661774226"/>
                    </a:ext>
                  </a:extLst>
                </a:gridCol>
              </a:tblGrid>
              <a:tr h="480052"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Departments</a:t>
                      </a:r>
                    </a:p>
                  </a:txBody>
                  <a:tcPr anchor="ctr">
                    <a:solidFill>
                      <a:srgbClr val="42B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76159"/>
                  </a:ext>
                </a:extLst>
              </a:tr>
              <a:tr h="480052">
                <a:tc>
                  <a:txBody>
                    <a:bodyPr/>
                    <a:lstStyle/>
                    <a:p>
                      <a:r>
                        <a:rPr lang="en-CA" sz="1400" err="1"/>
                        <a:t>Department_id</a:t>
                      </a:r>
                      <a:endParaRPr lang="en-CA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8784"/>
                  </a:ext>
                </a:extLst>
              </a:tr>
              <a:tr h="480052">
                <a:tc>
                  <a:txBody>
                    <a:bodyPr/>
                    <a:lstStyle/>
                    <a:p>
                      <a:r>
                        <a:rPr lang="en-CA" sz="1400"/>
                        <a:t>Department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956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D3969DE-AC0E-4209-AEC6-710BEA66C120}"/>
              </a:ext>
            </a:extLst>
          </p:cNvPr>
          <p:cNvCxnSpPr>
            <a:cxnSpLocks/>
          </p:cNvCxnSpPr>
          <p:nvPr/>
        </p:nvCxnSpPr>
        <p:spPr>
          <a:xfrm>
            <a:off x="2766399" y="2006599"/>
            <a:ext cx="778668" cy="365609"/>
          </a:xfrm>
          <a:prstGeom prst="bentConnector3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8A644CC-84E3-48CA-9CE5-79EF7E4FD28B}"/>
              </a:ext>
            </a:extLst>
          </p:cNvPr>
          <p:cNvCxnSpPr>
            <a:cxnSpLocks/>
          </p:cNvCxnSpPr>
          <p:nvPr/>
        </p:nvCxnSpPr>
        <p:spPr>
          <a:xfrm>
            <a:off x="5298091" y="2825812"/>
            <a:ext cx="730176" cy="279153"/>
          </a:xfrm>
          <a:prstGeom prst="bentConnector3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17D30FB-A411-43EE-9513-0143EEB6BC2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615767" y="4245606"/>
            <a:ext cx="782901" cy="479536"/>
          </a:xfrm>
          <a:prstGeom prst="bentConnector3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470EFE5-4755-4CB8-BCA7-92847052FD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15767" y="3104965"/>
            <a:ext cx="854909" cy="789702"/>
          </a:xfrm>
          <a:prstGeom prst="bentConnector3">
            <a:avLst/>
          </a:prstGeom>
          <a:ln w="38100">
            <a:solidFill>
              <a:srgbClr val="42B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3319AC6C-828E-4D6F-9DEF-3131C4D1440E}"/>
              </a:ext>
            </a:extLst>
          </p:cNvPr>
          <p:cNvSpPr txBox="1">
            <a:spLocks/>
          </p:cNvSpPr>
          <p:nvPr/>
        </p:nvSpPr>
        <p:spPr>
          <a:xfrm>
            <a:off x="1756066" y="472777"/>
            <a:ext cx="7814226" cy="61482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Data Descripti0n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pic>
        <p:nvPicPr>
          <p:cNvPr id="3" name="Picture 2" descr="A picture containing furniture, table, seat, console table&#10;&#10;Description automatically generated">
            <a:extLst>
              <a:ext uri="{FF2B5EF4-FFF2-40B4-BE49-F238E27FC236}">
                <a16:creationId xmlns:a16="http://schemas.microsoft.com/office/drawing/2014/main" id="{E8B8562F-C3BC-4C80-A420-9CC400F2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898466">
            <a:off x="110691" y="4323759"/>
            <a:ext cx="2692204" cy="1836737"/>
          </a:xfrm>
          <a:prstGeom prst="rect">
            <a:avLst/>
          </a:prstGeom>
        </p:spPr>
      </p:pic>
      <p:pic>
        <p:nvPicPr>
          <p:cNvPr id="7" name="Picture 6" descr="A picture containing table, furniture, wooden, dining table&#10;&#10;Description automatically generated">
            <a:extLst>
              <a:ext uri="{FF2B5EF4-FFF2-40B4-BE49-F238E27FC236}">
                <a16:creationId xmlns:a16="http://schemas.microsoft.com/office/drawing/2014/main" id="{665456D6-1B6F-436B-B4F3-08F171A9E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150827">
            <a:off x="1997817" y="3919849"/>
            <a:ext cx="3758739" cy="25496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9636B7-EB3D-304E-8D9D-428248183B96}"/>
              </a:ext>
            </a:extLst>
          </p:cNvPr>
          <p:cNvSpPr/>
          <p:nvPr/>
        </p:nvSpPr>
        <p:spPr>
          <a:xfrm>
            <a:off x="4691347" y="6381736"/>
            <a:ext cx="824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Data Source:  Kaggle (</a:t>
            </a:r>
            <a:r>
              <a:rPr lang="en-US" sz="1600">
                <a:solidFill>
                  <a:srgbClr val="42B12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https://www.kaggle.com/c/instacart-market-basket-analysis</a:t>
            </a:r>
            <a:r>
              <a:rPr lang="en-US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38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Customer Traffic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A571-58A2-46CF-9C02-70CAA367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53" y="1144258"/>
            <a:ext cx="5132865" cy="381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12B6A-6B95-4CCB-B3CE-FC37B6F3D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097" y="1126894"/>
            <a:ext cx="5227931" cy="3958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45B71-8E6F-FC4E-9D74-CEF7FB15D814}"/>
              </a:ext>
            </a:extLst>
          </p:cNvPr>
          <p:cNvSpPr txBox="1"/>
          <p:nvPr/>
        </p:nvSpPr>
        <p:spPr>
          <a:xfrm>
            <a:off x="837828" y="5194127"/>
            <a:ext cx="51328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800" b="1">
                <a:ea typeface="幼圆"/>
              </a:rPr>
              <a:t>Hour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of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day</a:t>
            </a:r>
          </a:p>
          <a:p>
            <a:r>
              <a:rPr lang="en-US" altLang="zh-CN" sz="1800">
                <a:ea typeface="幼圆"/>
              </a:rPr>
              <a:t>Most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orders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are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between</a:t>
            </a:r>
            <a:r>
              <a:rPr lang="zh-CN" altLang="en-US" sz="1800">
                <a:ea typeface="幼圆"/>
              </a:rPr>
              <a:t> 10</a:t>
            </a:r>
            <a:r>
              <a:rPr lang="en-US" altLang="zh-CN" sz="1800">
                <a:ea typeface="幼圆"/>
              </a:rPr>
              <a:t>:00-16:00</a:t>
            </a: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95F4C-99E8-1D40-8D0B-6A1399559F96}"/>
              </a:ext>
            </a:extLst>
          </p:cNvPr>
          <p:cNvSpPr txBox="1"/>
          <p:nvPr/>
        </p:nvSpPr>
        <p:spPr>
          <a:xfrm>
            <a:off x="6960142" y="5198061"/>
            <a:ext cx="47618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800" b="1">
                <a:ea typeface="幼圆"/>
              </a:rPr>
              <a:t>Day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of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Week</a:t>
            </a:r>
          </a:p>
          <a:p>
            <a:r>
              <a:rPr lang="en-US" altLang="zh-CN" sz="1800">
                <a:ea typeface="幼圆"/>
              </a:rPr>
              <a:t>Most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orders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are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on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day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0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and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1 (Sat &amp; Sun)</a:t>
            </a:r>
            <a:endParaRPr lang="en-US" sz="1800">
              <a:ea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37243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C3C19D1-35E4-4DE1-A302-D20AFA3C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48" y="1412776"/>
            <a:ext cx="5616624" cy="285531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44424-8DEA-43E5-9324-407FF8CC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1412776"/>
            <a:ext cx="6045101" cy="3109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B0E251-AAE3-2641-9A56-266D689D82A3}"/>
              </a:ext>
            </a:extLst>
          </p:cNvPr>
          <p:cNvSpPr/>
          <p:nvPr/>
        </p:nvSpPr>
        <p:spPr>
          <a:xfrm>
            <a:off x="1377888" y="4814533"/>
            <a:ext cx="3096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>
                <a:latin typeface="TimesNewRomanPSMT"/>
              </a:rPr>
              <a:t>Best</a:t>
            </a:r>
            <a:r>
              <a:rPr lang="zh-CN" altLang="en-US" sz="1800">
                <a:latin typeface="TimesNewRomanPSMT"/>
              </a:rPr>
              <a:t> </a:t>
            </a:r>
            <a:r>
              <a:rPr lang="en-US" altLang="zh-CN" sz="1800">
                <a:latin typeface="TimesNewRomanPSMT"/>
              </a:rPr>
              <a:t>Seller</a:t>
            </a:r>
            <a:r>
              <a:rPr lang="zh-CN" altLang="en-US" sz="1800">
                <a:latin typeface="TimesNewRomanPSMT"/>
              </a:rPr>
              <a:t> </a:t>
            </a:r>
            <a:r>
              <a:rPr lang="en-US" altLang="zh-CN" sz="1800">
                <a:latin typeface="TimesNewRomanPSMT"/>
              </a:rPr>
              <a:t>-</a:t>
            </a:r>
            <a:r>
              <a:rPr lang="zh-CN" altLang="en-US" sz="1800">
                <a:latin typeface="TimesNewRomanPSMT"/>
              </a:rPr>
              <a:t> </a:t>
            </a:r>
            <a:r>
              <a:rPr lang="en-CA" sz="1800" b="1">
                <a:latin typeface="TimesNewRomanPS"/>
              </a:rPr>
              <a:t>Bananas</a:t>
            </a:r>
            <a:endParaRPr lang="en-CA" sz="1800"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F20A07-6E5C-C54B-8480-DE34C221E81A}"/>
              </a:ext>
            </a:extLst>
          </p:cNvPr>
          <p:cNvSpPr txBox="1">
            <a:spLocks/>
          </p:cNvSpPr>
          <p:nvPr/>
        </p:nvSpPr>
        <p:spPr>
          <a:xfrm>
            <a:off x="1654264" y="524727"/>
            <a:ext cx="7814226" cy="61482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Bestsellers/Most</a:t>
            </a:r>
            <a:r>
              <a:rPr lang="zh-CN" altLang="en-US" b="1">
                <a:solidFill>
                  <a:srgbClr val="FF8200"/>
                </a:solidFill>
                <a:ea typeface="幼圆"/>
              </a:rPr>
              <a:t> </a:t>
            </a:r>
            <a:r>
              <a:rPr lang="en-US" altLang="zh-CN" b="1">
                <a:solidFill>
                  <a:srgbClr val="FF8200"/>
                </a:solidFill>
                <a:ea typeface="幼圆"/>
              </a:rPr>
              <a:t>reordered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83699-1A8B-284E-B38D-809A6D08B7FB}"/>
              </a:ext>
            </a:extLst>
          </p:cNvPr>
          <p:cNvSpPr/>
          <p:nvPr/>
        </p:nvSpPr>
        <p:spPr>
          <a:xfrm>
            <a:off x="6939298" y="4814533"/>
            <a:ext cx="4458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/>
              <a:t>Milk</a:t>
            </a:r>
            <a:r>
              <a:rPr lang="zh-CN" altLang="en-US" sz="1800"/>
              <a:t> </a:t>
            </a:r>
            <a:r>
              <a:rPr lang="en-US" altLang="zh-CN" sz="1800"/>
              <a:t>is</a:t>
            </a:r>
            <a:r>
              <a:rPr lang="zh-CN" altLang="en-US" sz="1800"/>
              <a:t> </a:t>
            </a:r>
            <a:r>
              <a:rPr lang="en-US" altLang="zh-CN" sz="1800"/>
              <a:t>most</a:t>
            </a:r>
            <a:r>
              <a:rPr lang="zh-CN" altLang="en-US" sz="1800"/>
              <a:t> </a:t>
            </a:r>
            <a:r>
              <a:rPr lang="en-US" altLang="zh-CN" sz="1800"/>
              <a:t>likely</a:t>
            </a:r>
            <a:r>
              <a:rPr lang="zh-CN" altLang="en-US" sz="1800"/>
              <a:t> </a:t>
            </a:r>
            <a:r>
              <a:rPr lang="en-US" altLang="zh-CN" sz="1800"/>
              <a:t>to</a:t>
            </a:r>
            <a:r>
              <a:rPr lang="zh-CN" altLang="en-US" sz="1800"/>
              <a:t> </a:t>
            </a:r>
            <a:r>
              <a:rPr lang="en-US" altLang="zh-CN" sz="1800"/>
              <a:t>be</a:t>
            </a:r>
            <a:r>
              <a:rPr lang="zh-CN" altLang="en-US" sz="1800"/>
              <a:t> </a:t>
            </a:r>
            <a:r>
              <a:rPr lang="en-US" altLang="zh-CN" sz="1800"/>
              <a:t>reordered</a:t>
            </a:r>
            <a:r>
              <a:rPr lang="zh-CN" altLang="en-US" sz="1800"/>
              <a:t> </a:t>
            </a:r>
            <a:r>
              <a:rPr lang="en-US" altLang="zh-CN" sz="1800"/>
              <a:t>product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709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2631-683C-9C45-9C61-32C21A6F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211" y="47901"/>
            <a:ext cx="9361040" cy="1039588"/>
          </a:xfrm>
        </p:spPr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Order Frequency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A939D-5EB2-4B84-8ACC-FB4ADF7F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" y="1656062"/>
            <a:ext cx="4587704" cy="34656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0EB21-8E19-3942-B401-F2989D6F6F33}"/>
              </a:ext>
            </a:extLst>
          </p:cNvPr>
          <p:cNvSpPr/>
          <p:nvPr/>
        </p:nvSpPr>
        <p:spPr>
          <a:xfrm>
            <a:off x="213152" y="5401179"/>
            <a:ext cx="459307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1800"/>
              <a:t>People seem to </a:t>
            </a:r>
            <a:r>
              <a:rPr lang="en-US" altLang="zh-CN" sz="1800">
                <a:ea typeface="幼圆"/>
              </a:rPr>
              <a:t>re</a:t>
            </a:r>
            <a:r>
              <a:rPr lang="en-CA" sz="1800"/>
              <a:t>order</a:t>
            </a:r>
            <a:r>
              <a:rPr lang="en-CA" altLang="zh-CN" sz="1800">
                <a:ea typeface="幼圆"/>
              </a:rPr>
              <a:t> on day 7 </a:t>
            </a:r>
            <a:r>
              <a:rPr lang="en-US" altLang="zh-CN" sz="1800">
                <a:ea typeface="幼圆"/>
              </a:rPr>
              <a:t>and day 30 </a:t>
            </a:r>
            <a:endParaRPr lang="en-US" altLang="zh-CN" sz="1800">
              <a:effectLst/>
              <a:ea typeface="幼圆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092A50-223D-3748-AFF5-1165F0A3AFED}"/>
              </a:ext>
            </a:extLst>
          </p:cNvPr>
          <p:cNvSpPr/>
          <p:nvPr/>
        </p:nvSpPr>
        <p:spPr>
          <a:xfrm>
            <a:off x="7122180" y="5398796"/>
            <a:ext cx="410445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>
                <a:ea typeface="幼圆"/>
              </a:rPr>
              <a:t>Items bought by first time users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3FD0DF6-5009-46F8-8912-F1B6C1B7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13" y="1740452"/>
            <a:ext cx="6963985" cy="33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8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A8B0-A554-434B-ADAA-7785B688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43" y="469384"/>
            <a:ext cx="7814226" cy="614827"/>
          </a:xfrm>
        </p:spPr>
        <p:txBody>
          <a:bodyPr>
            <a:noAutofit/>
          </a:bodyPr>
          <a:lstStyle/>
          <a:p>
            <a:r>
              <a:rPr lang="en-US" altLang="zh-CN" b="1">
                <a:solidFill>
                  <a:srgbClr val="FF8200"/>
                </a:solidFill>
                <a:ea typeface="幼圆"/>
              </a:rPr>
              <a:t>Feature</a:t>
            </a:r>
            <a:r>
              <a:rPr lang="zh-CN" altLang="en-US" b="1">
                <a:solidFill>
                  <a:srgbClr val="FF8200"/>
                </a:solidFill>
                <a:ea typeface="幼圆"/>
              </a:rPr>
              <a:t> </a:t>
            </a:r>
            <a:r>
              <a:rPr lang="en-US" altLang="zh-CN" b="1">
                <a:solidFill>
                  <a:srgbClr val="FF8200"/>
                </a:solidFill>
                <a:ea typeface="幼圆"/>
              </a:rPr>
              <a:t>Engineering</a:t>
            </a:r>
            <a:endParaRPr lang="en-US" b="1">
              <a:solidFill>
                <a:srgbClr val="FF8200"/>
              </a:solidFill>
              <a:ea typeface="幼圆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6C113B-0DAE-2A4B-B781-BB8B0405DAB6}"/>
              </a:ext>
            </a:extLst>
          </p:cNvPr>
          <p:cNvSpPr/>
          <p:nvPr/>
        </p:nvSpPr>
        <p:spPr>
          <a:xfrm>
            <a:off x="238880" y="3521015"/>
            <a:ext cx="3765837" cy="1277523"/>
          </a:xfrm>
          <a:prstGeom prst="roundRect">
            <a:avLst/>
          </a:prstGeom>
          <a:noFill/>
          <a:ln>
            <a:solidFill>
              <a:srgbClr val="42B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EA05E-F22A-224A-A850-8DE5A9AB7D40}"/>
              </a:ext>
            </a:extLst>
          </p:cNvPr>
          <p:cNvSpPr txBox="1"/>
          <p:nvPr/>
        </p:nvSpPr>
        <p:spPr>
          <a:xfrm>
            <a:off x="385661" y="3706030"/>
            <a:ext cx="34694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800">
                <a:ea typeface="幼圆"/>
              </a:rPr>
              <a:t>Data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map: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Utilized</a:t>
            </a:r>
            <a:r>
              <a:rPr lang="zh-CN" altLang="en-US" sz="1800">
                <a:ea typeface="幼圆"/>
              </a:rPr>
              <a:t> u</a:t>
            </a:r>
            <a:r>
              <a:rPr lang="en-US" altLang="zh-CN" sz="1800">
                <a:ea typeface="幼圆"/>
              </a:rPr>
              <a:t>ser-product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level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data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with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130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million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 err="1">
                <a:ea typeface="幼圆"/>
              </a:rPr>
              <a:t>obs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>
                <a:ea typeface="幼圆"/>
              </a:rPr>
              <a:t>and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23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variables</a:t>
            </a:r>
            <a:endParaRPr lang="en-US" sz="1800" b="1">
              <a:ea typeface="幼圆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BB70EA-FB0D-EA40-B368-4DBEEF0B4557}"/>
              </a:ext>
            </a:extLst>
          </p:cNvPr>
          <p:cNvSpPr/>
          <p:nvPr/>
        </p:nvSpPr>
        <p:spPr>
          <a:xfrm>
            <a:off x="4584116" y="4000386"/>
            <a:ext cx="3275118" cy="1285442"/>
          </a:xfrm>
          <a:prstGeom prst="roundRect">
            <a:avLst/>
          </a:prstGeom>
          <a:noFill/>
          <a:ln>
            <a:solidFill>
              <a:srgbClr val="42B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8564BA-DED6-C04B-B49A-2E103967FBE9}"/>
              </a:ext>
            </a:extLst>
          </p:cNvPr>
          <p:cNvSpPr txBox="1"/>
          <p:nvPr/>
        </p:nvSpPr>
        <p:spPr>
          <a:xfrm>
            <a:off x="4620090" y="4271661"/>
            <a:ext cx="320824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800">
                <a:ea typeface="幼圆"/>
              </a:rPr>
              <a:t>Randomly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reduce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users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to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10%</a:t>
            </a:r>
            <a:r>
              <a:rPr lang="zh-CN" altLang="en-US" sz="1800">
                <a:ea typeface="幼圆"/>
              </a:rPr>
              <a:t> </a:t>
            </a:r>
            <a:endParaRPr lang="en-US" altLang="zh-CN" sz="1800">
              <a:ea typeface="幼圆"/>
            </a:endParaRPr>
          </a:p>
          <a:p>
            <a:r>
              <a:rPr lang="en-US" altLang="zh-CN" sz="1800">
                <a:ea typeface="幼圆"/>
              </a:rPr>
              <a:t>split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into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3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sets &amp; </a:t>
            </a:r>
            <a:r>
              <a:rPr lang="en-US" altLang="zh-CN" sz="1800" b="1">
                <a:ea typeface="幼圆"/>
              </a:rPr>
              <a:t>23</a:t>
            </a:r>
            <a:r>
              <a:rPr lang="zh-CN" altLang="en-US" sz="1800">
                <a:ea typeface="幼圆"/>
              </a:rPr>
              <a:t> </a:t>
            </a:r>
            <a:r>
              <a:rPr lang="en-US" altLang="zh-CN" sz="1800">
                <a:ea typeface="幼圆"/>
              </a:rPr>
              <a:t>features</a:t>
            </a:r>
            <a:r>
              <a:rPr lang="zh-CN" altLang="en-US" sz="1800">
                <a:ea typeface="幼圆"/>
              </a:rPr>
              <a:t> </a:t>
            </a:r>
            <a:endParaRPr lang="en-US" sz="18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87B26B-435F-DE4C-BCC7-1CA591F1677B}"/>
              </a:ext>
            </a:extLst>
          </p:cNvPr>
          <p:cNvSpPr/>
          <p:nvPr/>
        </p:nvSpPr>
        <p:spPr>
          <a:xfrm>
            <a:off x="8478209" y="4455998"/>
            <a:ext cx="3330522" cy="1277524"/>
          </a:xfrm>
          <a:prstGeom prst="roundRect">
            <a:avLst/>
          </a:prstGeom>
          <a:noFill/>
          <a:ln>
            <a:solidFill>
              <a:srgbClr val="42B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529E1-0EC0-4548-8B73-0ED0933364B9}"/>
              </a:ext>
            </a:extLst>
          </p:cNvPr>
          <p:cNvSpPr/>
          <p:nvPr/>
        </p:nvSpPr>
        <p:spPr>
          <a:xfrm>
            <a:off x="8688308" y="4565868"/>
            <a:ext cx="3121186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/>
              <a:t>Target Variable: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>
                <a:ea typeface="幼圆"/>
              </a:rPr>
              <a:t>p</a:t>
            </a:r>
            <a:r>
              <a:rPr lang="en-US" sz="1800"/>
              <a:t>roducts from prior orders </a:t>
            </a:r>
            <a:r>
              <a:rPr lang="en-US" altLang="zh-CN" sz="1800">
                <a:ea typeface="幼圆"/>
              </a:rPr>
              <a:t>are</a:t>
            </a:r>
            <a:r>
              <a:rPr lang="zh-CN" altLang="en-US" sz="1800">
                <a:ea typeface="幼圆"/>
              </a:rPr>
              <a:t> </a:t>
            </a:r>
            <a:r>
              <a:rPr lang="en-US" sz="1800"/>
              <a:t>present in the latest order -</a:t>
            </a:r>
            <a:r>
              <a:rPr lang="en-US" sz="1800">
                <a:ea typeface="幼圆"/>
              </a:rPr>
              <a:t> </a:t>
            </a:r>
            <a:r>
              <a:rPr lang="en-US" altLang="zh-CN" sz="1800" b="1">
                <a:ea typeface="幼圆"/>
              </a:rPr>
              <a:t>3</a:t>
            </a:r>
            <a:r>
              <a:rPr lang="zh-CN" altLang="en-US" sz="1800" b="1">
                <a:ea typeface="幼圆"/>
              </a:rPr>
              <a:t> </a:t>
            </a:r>
            <a:r>
              <a:rPr lang="en-US" altLang="zh-CN" sz="1800" b="1">
                <a:ea typeface="幼圆"/>
              </a:rPr>
              <a:t>Models</a:t>
            </a:r>
            <a:endParaRPr lang="en-US" sz="1800" b="1">
              <a:ea typeface="幼圆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B03B602-EBD6-394E-8F83-AADF3EA853A1}"/>
              </a:ext>
            </a:extLst>
          </p:cNvPr>
          <p:cNvSpPr/>
          <p:nvPr/>
        </p:nvSpPr>
        <p:spPr>
          <a:xfrm rot="-5400000">
            <a:off x="7991240" y="4668133"/>
            <a:ext cx="360040" cy="484753"/>
          </a:xfrm>
          <a:prstGeom prst="downArrow">
            <a:avLst/>
          </a:prstGeom>
          <a:solidFill>
            <a:srgbClr val="42B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17B5C1-32B0-4B24-90B1-AF9E89B6518F}"/>
              </a:ext>
            </a:extLst>
          </p:cNvPr>
          <p:cNvSpPr txBox="1"/>
          <p:nvPr/>
        </p:nvSpPr>
        <p:spPr>
          <a:xfrm>
            <a:off x="1762667" y="1550956"/>
            <a:ext cx="79828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/>
              <a:t>User-Based Features (order size, order date, reorder percent, etc.)</a:t>
            </a:r>
          </a:p>
          <a:p>
            <a:pPr marL="342900" indent="-342900">
              <a:buBlip>
                <a:blip r:embed="rId3"/>
              </a:buBlip>
            </a:pPr>
            <a:endParaRPr lang="en-US" sz="2000"/>
          </a:p>
          <a:p>
            <a:pPr marL="342900" indent="-342900">
              <a:buBlip>
                <a:blip r:embed="rId3"/>
              </a:buBlip>
            </a:pPr>
            <a:r>
              <a:rPr lang="en-US" sz="2000"/>
              <a:t>Product-Based Features (Reorder frequency, Top list, etc.)</a:t>
            </a:r>
          </a:p>
          <a:p>
            <a:pPr marL="342900" indent="-342900">
              <a:buBlip>
                <a:blip r:embed="rId3"/>
              </a:buBlip>
            </a:pPr>
            <a:endParaRPr lang="en-US" sz="2000"/>
          </a:p>
          <a:p>
            <a:pPr marL="342900" indent="-342900">
              <a:buBlip>
                <a:blip r:embed="rId3"/>
              </a:buBlip>
            </a:pPr>
            <a:r>
              <a:rPr lang="en-US" sz="2000"/>
              <a:t>User-Product (Reorder %, Avg. Position in cart, etc.)</a:t>
            </a:r>
          </a:p>
        </p:txBody>
      </p:sp>
      <p:sp>
        <p:nvSpPr>
          <p:cNvPr id="135" name="Down Arrow 16">
            <a:extLst>
              <a:ext uri="{FF2B5EF4-FFF2-40B4-BE49-F238E27FC236}">
                <a16:creationId xmlns:a16="http://schemas.microsoft.com/office/drawing/2014/main" id="{EADCDAE9-555D-4012-85C2-C96F647AD2BA}"/>
              </a:ext>
            </a:extLst>
          </p:cNvPr>
          <p:cNvSpPr/>
          <p:nvPr/>
        </p:nvSpPr>
        <p:spPr>
          <a:xfrm rot="-5400000">
            <a:off x="4117440" y="4200902"/>
            <a:ext cx="360040" cy="484753"/>
          </a:xfrm>
          <a:prstGeom prst="downArrow">
            <a:avLst/>
          </a:prstGeom>
          <a:solidFill>
            <a:srgbClr val="42B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206A3AA-0B52-41A9-97C6-669711B14AE1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237"/>
  <p:tag name="ISPRINGONLINEFOLDERPATH" val="Каталог/Game On"/>
  <p:tag name="ISPRINGCLOUDFOLDERID" val="0"/>
  <p:tag name="ISPRINGCLOUDFOLDERPATH" val="Content List"/>
  <p:tag name="ISPRING_PLAYERS_CUSTOMIZATION" val="UEsDBBQAAgAIAG8CZ0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8CZ0Z7BdOSwAEAANoDAAAPAAAAAAAAAAEAAAAAAAAAAABub25lL3BsYXllci54bWxQSwUGAAAAAAEAAQA9AAAA7QEAAAAA"/>
  <p:tag name="ISPRING_PRESENTATION_TITLE" val="9267028"/>
  <p:tag name="ISPRING_RESOURCE_PATHS_HASH_PRESENTER" val="dbc66b372a9badf3b13734732edd4c297c7fd5"/>
</p:tagLst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3C600AB0DC3D48AFB0F19218B1AC39" ma:contentTypeVersion="12" ma:contentTypeDescription="Create a new document." ma:contentTypeScope="" ma:versionID="db28b3645bb0d8cfd5d6664699d3bba2">
  <xsd:schema xmlns:xsd="http://www.w3.org/2001/XMLSchema" xmlns:xs="http://www.w3.org/2001/XMLSchema" xmlns:p="http://schemas.microsoft.com/office/2006/metadata/properties" xmlns:ns2="bfb6b0fe-4bbe-4807-a39c-4e570a61f5dc" xmlns:ns3="5cd74b8d-a3ba-4f10-a41c-c34547381b0a" targetNamespace="http://schemas.microsoft.com/office/2006/metadata/properties" ma:root="true" ma:fieldsID="40cb7706bd53e44376e3b4e945a8a92d" ns2:_="" ns3:_="">
    <xsd:import namespace="bfb6b0fe-4bbe-4807-a39c-4e570a61f5dc"/>
    <xsd:import namespace="5cd74b8d-a3ba-4f10-a41c-c34547381b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6b0fe-4bbe-4807-a39c-4e570a61f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74b8d-a3ba-4f10-a41c-c34547381b0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96E1BC-6588-4EEA-B0C3-96BF77A958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6b0fe-4bbe-4807-a39c-4e570a61f5dc"/>
    <ds:schemaRef ds:uri="5cd74b8d-a3ba-4f10-a41c-c34547381b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40262f94-9f35-4ac3-9a90-690165a166b7"/>
    <ds:schemaRef ds:uri="a4f35948-e619-41b3-aa29-22878b09cf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1255</Words>
  <Application>Microsoft Office PowerPoint</Application>
  <PresentationFormat>Custom</PresentationFormat>
  <Paragraphs>244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Constantia</vt:lpstr>
      <vt:lpstr>Segoe UI</vt:lpstr>
      <vt:lpstr>TimesNewRomanPS</vt:lpstr>
      <vt:lpstr>TimesNewRomanPSMT</vt:lpstr>
      <vt:lpstr>Cooking 16x9</vt:lpstr>
      <vt:lpstr>Instacart - Market Basket Analysis  </vt:lpstr>
      <vt:lpstr>PowerPoint Presentation</vt:lpstr>
      <vt:lpstr>Instacart Introduction</vt:lpstr>
      <vt:lpstr>Problem Statement</vt:lpstr>
      <vt:lpstr>PowerPoint Presentation</vt:lpstr>
      <vt:lpstr>Customer Traffic</vt:lpstr>
      <vt:lpstr>PowerPoint Presentation</vt:lpstr>
      <vt:lpstr>Order Frequency</vt:lpstr>
      <vt:lpstr>Feature Engineering</vt:lpstr>
      <vt:lpstr>Predictive Model Results Summary</vt:lpstr>
      <vt:lpstr>Result Analysis</vt:lpstr>
      <vt:lpstr>Apriori : The “You may also like” algo</vt:lpstr>
      <vt:lpstr>Findings</vt:lpstr>
      <vt:lpstr>PowerPoint Presentation</vt:lpstr>
      <vt:lpstr>Recommendations</vt:lpstr>
      <vt:lpstr>Thank you </vt:lpstr>
      <vt:lpstr>Appendix </vt:lpstr>
      <vt:lpstr>Instacart Business Model Overview</vt:lpstr>
      <vt:lpstr>Data Exploration: Hour of the day</vt:lpstr>
      <vt:lpstr>Data Exploration Highlights</vt:lpstr>
      <vt:lpstr>Model Measure Explanation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9267028</dc:title>
  <dc:creator>AppDupe</dc:creator>
  <cp:keywords>Instacart;Grocery;Instacart Clone;Grocery Delivery</cp:keywords>
  <cp:lastModifiedBy>Talal Azhar</cp:lastModifiedBy>
  <cp:revision>8</cp:revision>
  <dcterms:created xsi:type="dcterms:W3CDTF">2019-05-13T09:50:44Z</dcterms:created>
  <dcterms:modified xsi:type="dcterms:W3CDTF">2022-02-19T17:31:15Z</dcterms:modified>
  <cp:category>Mobile Apps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0x0101001C3C600AB0DC3D48AFB0F19218B1AC39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